
<file path=[Content_Types].xml><?xml version="1.0" encoding="utf-8"?>
<Types xmlns="http://schemas.openxmlformats.org/package/2006/content-types"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9"/>
  </p:notesMasterIdLst>
  <p:handoutMasterIdLst>
    <p:handoutMasterId r:id="rId30"/>
  </p:handoutMasterIdLst>
  <p:sldIdLst>
    <p:sldId id="258" r:id="rId2"/>
    <p:sldId id="315" r:id="rId3"/>
    <p:sldId id="530" r:id="rId4"/>
    <p:sldId id="495" r:id="rId5"/>
    <p:sldId id="496" r:id="rId6"/>
    <p:sldId id="531" r:id="rId7"/>
    <p:sldId id="532" r:id="rId8"/>
    <p:sldId id="533" r:id="rId9"/>
    <p:sldId id="534" r:id="rId10"/>
    <p:sldId id="535" r:id="rId11"/>
    <p:sldId id="545" r:id="rId12"/>
    <p:sldId id="546" r:id="rId13"/>
    <p:sldId id="547" r:id="rId14"/>
    <p:sldId id="544" r:id="rId15"/>
    <p:sldId id="536" r:id="rId16"/>
    <p:sldId id="537" r:id="rId17"/>
    <p:sldId id="538" r:id="rId18"/>
    <p:sldId id="540" r:id="rId19"/>
    <p:sldId id="541" r:id="rId20"/>
    <p:sldId id="542" r:id="rId21"/>
    <p:sldId id="543" r:id="rId22"/>
    <p:sldId id="548" r:id="rId23"/>
    <p:sldId id="549" r:id="rId24"/>
    <p:sldId id="550" r:id="rId25"/>
    <p:sldId id="551" r:id="rId26"/>
    <p:sldId id="552" r:id="rId27"/>
    <p:sldId id="52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D4D4D"/>
    <a:srgbClr val="333333"/>
    <a:srgbClr val="0000FF"/>
    <a:srgbClr val="006699"/>
    <a:srgbClr val="008000"/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420" autoAdjust="0"/>
  </p:normalViewPr>
  <p:slideViewPr>
    <p:cSldViewPr>
      <p:cViewPr varScale="1">
        <p:scale>
          <a:sx n="67" d="100"/>
          <a:sy n="67" d="100"/>
        </p:scale>
        <p:origin x="11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5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Predation mortality on pollock</a:t>
            </a:r>
          </a:p>
        </c:rich>
      </c:tx>
      <c:layout>
        <c:manualLayout>
          <c:xMode val="edge"/>
          <c:yMode val="edge"/>
          <c:x val="0.29376498800959233"/>
          <c:y val="2.0833333333333332E-2"/>
        </c:manualLayout>
      </c:layout>
      <c:overlay val="0"/>
      <c:spPr>
        <a:noFill/>
        <a:ln w="2152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3141486810551562E-2"/>
          <c:y val="0.16840277777777779"/>
          <c:w val="0.91606714628297359"/>
          <c:h val="0.72743055555555558"/>
        </c:manualLayout>
      </c:layout>
      <c:lineChart>
        <c:grouping val="standard"/>
        <c:varyColors val="0"/>
        <c:ser>
          <c:idx val="0"/>
          <c:order val="0"/>
          <c:tx>
            <c:strRef>
              <c:f>Sheet3!$M$3</c:f>
              <c:strCache>
                <c:ptCount val="1"/>
                <c:pt idx="0">
                  <c:v>Original</c:v>
                </c:pt>
              </c:strCache>
            </c:strRef>
          </c:tx>
          <c:spPr>
            <a:ln w="32290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val>
            <c:numRef>
              <c:f>Sheet3!$N$3:$W$3</c:f>
              <c:numCache>
                <c:formatCode>General</c:formatCode>
                <c:ptCount val="10"/>
                <c:pt idx="0">
                  <c:v>0.90610033871848139</c:v>
                </c:pt>
                <c:pt idx="1">
                  <c:v>0.56398864831619377</c:v>
                </c:pt>
                <c:pt idx="2">
                  <c:v>0.25709207483099861</c:v>
                </c:pt>
                <c:pt idx="3">
                  <c:v>8.9686469681891756E-2</c:v>
                </c:pt>
                <c:pt idx="4">
                  <c:v>6.4633727867065338E-2</c:v>
                </c:pt>
                <c:pt idx="5">
                  <c:v>6.2148981985980845E-2</c:v>
                </c:pt>
                <c:pt idx="6">
                  <c:v>6.4566026412402611E-2</c:v>
                </c:pt>
                <c:pt idx="7">
                  <c:v>6.8375756683890176E-2</c:v>
                </c:pt>
                <c:pt idx="8">
                  <c:v>7.0301725967551909E-2</c:v>
                </c:pt>
                <c:pt idx="9">
                  <c:v>7.4369468948243922E-2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EB-4AB5-9114-9B76BE0D9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591160"/>
        <c:axId val="1"/>
      </c:lineChart>
      <c:catAx>
        <c:axId val="149591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6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9591160"/>
        <c:crosses val="autoZero"/>
        <c:crossBetween val="between"/>
      </c:valAx>
      <c:spPr>
        <a:noFill/>
        <a:ln w="21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4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POLLOCK FEMALE SPAWNING BIOMASS</a:t>
            </a:r>
          </a:p>
        </c:rich>
      </c:tx>
      <c:layout>
        <c:manualLayout>
          <c:xMode val="edge"/>
          <c:yMode val="edge"/>
          <c:x val="0.23675675675675675"/>
          <c:y val="1.8181818181818181E-2"/>
        </c:manualLayout>
      </c:layout>
      <c:overlay val="0"/>
      <c:spPr>
        <a:noFill/>
        <a:ln w="2138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891891891891891"/>
          <c:y val="0.18787878787878787"/>
          <c:w val="0.8"/>
          <c:h val="0.65050505050505047"/>
        </c:manualLayout>
      </c:layout>
      <c:scatterChart>
        <c:scatterStyle val="lineMarker"/>
        <c:varyColors val="0"/>
        <c:ser>
          <c:idx val="0"/>
          <c:order val="0"/>
          <c:spPr>
            <a:ln w="32084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PopDy!$AL$74:$AL$93</c:f>
              <c:numCache>
                <c:formatCode>General</c:formatCode>
                <c:ptCount val="2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</c:numCache>
            </c:numRef>
          </c:xVal>
          <c:yVal>
            <c:numRef>
              <c:f>PopDy!$BX$4:$BX$22</c:f>
              <c:numCache>
                <c:formatCode>General</c:formatCode>
                <c:ptCount val="19"/>
                <c:pt idx="0">
                  <c:v>873.24014669352869</c:v>
                </c:pt>
                <c:pt idx="1">
                  <c:v>1272.1453783269965</c:v>
                </c:pt>
                <c:pt idx="2">
                  <c:v>1318.5182350961256</c:v>
                </c:pt>
                <c:pt idx="3">
                  <c:v>1082.4422652292217</c:v>
                </c:pt>
                <c:pt idx="4">
                  <c:v>668.41322189729658</c:v>
                </c:pt>
                <c:pt idx="5">
                  <c:v>382.6209283240525</c:v>
                </c:pt>
                <c:pt idx="6">
                  <c:v>257.23739536084963</c:v>
                </c:pt>
                <c:pt idx="7">
                  <c:v>216.63320515390018</c:v>
                </c:pt>
                <c:pt idx="8">
                  <c:v>272.3807960448238</c:v>
                </c:pt>
                <c:pt idx="9">
                  <c:v>292.73256325762441</c:v>
                </c:pt>
                <c:pt idx="10">
                  <c:v>213.87488747094324</c:v>
                </c:pt>
                <c:pt idx="11">
                  <c:v>197.84604593322845</c:v>
                </c:pt>
                <c:pt idx="12">
                  <c:v>254.51806599336993</c:v>
                </c:pt>
                <c:pt idx="13">
                  <c:v>384.58782871031485</c:v>
                </c:pt>
                <c:pt idx="14">
                  <c:v>278.81738535429366</c:v>
                </c:pt>
                <c:pt idx="15">
                  <c:v>165.94472135840098</c:v>
                </c:pt>
                <c:pt idx="16">
                  <c:v>116.56872027176033</c:v>
                </c:pt>
                <c:pt idx="17">
                  <c:v>58.420689674862132</c:v>
                </c:pt>
                <c:pt idx="18">
                  <c:v>30.085566757166919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DA-433C-A4B7-0A45627CC38A}"/>
            </c:ext>
          </c:extLst>
        </c:ser>
        <c:ser>
          <c:idx val="1"/>
          <c:order val="1"/>
          <c:spPr>
            <a:ln w="32084">
              <a:solidFill>
                <a:srgbClr val="3366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PopDy!$C$74:$C$93</c:f>
              <c:numCache>
                <c:formatCode>General</c:formatCode>
                <c:ptCount val="2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</c:numCache>
            </c:numRef>
          </c:xVal>
          <c:yVal>
            <c:numRef>
              <c:f>PopDy!$BY$4:$BY$22</c:f>
              <c:numCache>
                <c:formatCode>General</c:formatCode>
                <c:ptCount val="19"/>
                <c:pt idx="0">
                  <c:v>873.24014669352869</c:v>
                </c:pt>
                <c:pt idx="1">
                  <c:v>1272.9702093714698</c:v>
                </c:pt>
                <c:pt idx="2">
                  <c:v>1299.9273420709612</c:v>
                </c:pt>
                <c:pt idx="3">
                  <c:v>1078.512367357949</c:v>
                </c:pt>
                <c:pt idx="4">
                  <c:v>764.92536516472592</c:v>
                </c:pt>
                <c:pt idx="5">
                  <c:v>590.38911383303207</c:v>
                </c:pt>
                <c:pt idx="6">
                  <c:v>433.14296797063321</c:v>
                </c:pt>
                <c:pt idx="7">
                  <c:v>465.25715618424636</c:v>
                </c:pt>
                <c:pt idx="8">
                  <c:v>789.13763627869366</c:v>
                </c:pt>
                <c:pt idx="9">
                  <c:v>952.53106407497557</c:v>
                </c:pt>
                <c:pt idx="10">
                  <c:v>657.53406300913537</c:v>
                </c:pt>
                <c:pt idx="11">
                  <c:v>705.0742659905593</c:v>
                </c:pt>
                <c:pt idx="12">
                  <c:v>1474.6399569246455</c:v>
                </c:pt>
                <c:pt idx="13">
                  <c:v>3238.6708675740356</c:v>
                </c:pt>
                <c:pt idx="14">
                  <c:v>2391.0301031896656</c:v>
                </c:pt>
                <c:pt idx="15">
                  <c:v>1469.2458413510683</c:v>
                </c:pt>
                <c:pt idx="16">
                  <c:v>1165.6181607053265</c:v>
                </c:pt>
                <c:pt idx="17">
                  <c:v>1364.9210668527157</c:v>
                </c:pt>
                <c:pt idx="18">
                  <c:v>2524.6750807651079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DA-433C-A4B7-0A45627CC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22640"/>
        <c:axId val="1"/>
      </c:scatterChart>
      <c:valAx>
        <c:axId val="211122640"/>
        <c:scaling>
          <c:orientation val="minMax"/>
          <c:max val="2001"/>
          <c:min val="198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  <c:majorUnit val="3"/>
        <c:minorUnit val="1"/>
      </c:val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7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Tons</a:t>
                </a:r>
              </a:p>
            </c:rich>
          </c:tx>
          <c:layout>
            <c:manualLayout>
              <c:xMode val="edge"/>
              <c:yMode val="edge"/>
              <c:x val="6.4864864864864862E-3"/>
              <c:y val="0.45454545454545453"/>
            </c:manualLayout>
          </c:layout>
          <c:overlay val="0"/>
          <c:spPr>
            <a:noFill/>
            <a:ln w="21389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26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1122640"/>
        <c:crossesAt val="1980"/>
        <c:crossBetween val="midCat"/>
      </c:valAx>
      <c:spPr>
        <a:noFill/>
        <a:ln w="21389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73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7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Predation mortality on pollock</a:t>
            </a:r>
          </a:p>
        </c:rich>
      </c:tx>
      <c:layout>
        <c:manualLayout>
          <c:xMode val="edge"/>
          <c:yMode val="edge"/>
          <c:x val="0.29376498800959233"/>
          <c:y val="2.0833333333333332E-2"/>
        </c:manualLayout>
      </c:layout>
      <c:overlay val="0"/>
      <c:spPr>
        <a:noFill/>
        <a:ln w="2186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3141486810551562E-2"/>
          <c:y val="0.16840277777777779"/>
          <c:w val="0.91606714628297359"/>
          <c:h val="0.72743055555555558"/>
        </c:manualLayout>
      </c:layout>
      <c:lineChart>
        <c:grouping val="standard"/>
        <c:varyColors val="0"/>
        <c:ser>
          <c:idx val="0"/>
          <c:order val="0"/>
          <c:tx>
            <c:strRef>
              <c:f>Sheet3!$M$3</c:f>
              <c:strCache>
                <c:ptCount val="1"/>
                <c:pt idx="0">
                  <c:v>Original</c:v>
                </c:pt>
              </c:strCache>
            </c:strRef>
          </c:tx>
          <c:spPr>
            <a:ln w="32802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val>
            <c:numRef>
              <c:f>Sheet3!$N$3:$W$3</c:f>
              <c:numCache>
                <c:formatCode>General</c:formatCode>
                <c:ptCount val="10"/>
                <c:pt idx="0">
                  <c:v>0.90610033871848139</c:v>
                </c:pt>
                <c:pt idx="1">
                  <c:v>0.56398864831619377</c:v>
                </c:pt>
                <c:pt idx="2">
                  <c:v>0.25709207483099861</c:v>
                </c:pt>
                <c:pt idx="3">
                  <c:v>8.9686469681891756E-2</c:v>
                </c:pt>
                <c:pt idx="4">
                  <c:v>6.4633727867065338E-2</c:v>
                </c:pt>
                <c:pt idx="5">
                  <c:v>6.2148981985980845E-2</c:v>
                </c:pt>
                <c:pt idx="6">
                  <c:v>6.4566026412402611E-2</c:v>
                </c:pt>
                <c:pt idx="7">
                  <c:v>6.8375756683890176E-2</c:v>
                </c:pt>
                <c:pt idx="8">
                  <c:v>7.0301725967551909E-2</c:v>
                </c:pt>
                <c:pt idx="9">
                  <c:v>7.4369468948243922E-2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23-4250-905D-E70CB3E3DEC0}"/>
            </c:ext>
          </c:extLst>
        </c:ser>
        <c:ser>
          <c:idx val="1"/>
          <c:order val="1"/>
          <c:spPr>
            <a:ln w="32802">
              <a:solidFill>
                <a:srgbClr val="3366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val>
            <c:numRef>
              <c:f>Sheet3!$N$4:$W$4</c:f>
              <c:numCache>
                <c:formatCode>General</c:formatCode>
                <c:ptCount val="10"/>
                <c:pt idx="0">
                  <c:v>0.87468309374941633</c:v>
                </c:pt>
                <c:pt idx="1">
                  <c:v>0.76913649949052199</c:v>
                </c:pt>
                <c:pt idx="2">
                  <c:v>0.45077907228677039</c:v>
                </c:pt>
                <c:pt idx="3">
                  <c:v>0.19323172847870307</c:v>
                </c:pt>
                <c:pt idx="4">
                  <c:v>0.15596853139142397</c:v>
                </c:pt>
                <c:pt idx="5">
                  <c:v>0.14244087338633404</c:v>
                </c:pt>
                <c:pt idx="6">
                  <c:v>0.13693994355383732</c:v>
                </c:pt>
                <c:pt idx="7">
                  <c:v>0.12846749329604312</c:v>
                </c:pt>
                <c:pt idx="8">
                  <c:v>0.12542123940019867</c:v>
                </c:pt>
                <c:pt idx="9">
                  <c:v>0.11829849062603948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23-4250-905D-E70CB3E3D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77672"/>
        <c:axId val="1"/>
      </c:lineChart>
      <c:catAx>
        <c:axId val="148677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3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3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73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3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677672"/>
        <c:crosses val="autoZero"/>
        <c:crossBetween val="between"/>
      </c:valAx>
      <c:spPr>
        <a:solidFill>
          <a:srgbClr val="FFFFFF"/>
        </a:solidFill>
        <a:ln w="21868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3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7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Predation mortality on pollock</a:t>
            </a:r>
          </a:p>
        </c:rich>
      </c:tx>
      <c:layout>
        <c:manualLayout>
          <c:xMode val="edge"/>
          <c:yMode val="edge"/>
          <c:x val="0.29376498800959233"/>
          <c:y val="2.0833333333333332E-2"/>
        </c:manualLayout>
      </c:layout>
      <c:overlay val="0"/>
      <c:spPr>
        <a:noFill/>
        <a:ln w="2175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3141486810551562E-2"/>
          <c:y val="0.16840277777777779"/>
          <c:w val="0.91606714628297359"/>
          <c:h val="0.72743055555555558"/>
        </c:manualLayout>
      </c:layout>
      <c:lineChart>
        <c:grouping val="standard"/>
        <c:varyColors val="0"/>
        <c:ser>
          <c:idx val="0"/>
          <c:order val="0"/>
          <c:tx>
            <c:strRef>
              <c:f>Sheet3!$M$3</c:f>
              <c:strCache>
                <c:ptCount val="1"/>
                <c:pt idx="0">
                  <c:v>Original</c:v>
                </c:pt>
              </c:strCache>
            </c:strRef>
          </c:tx>
          <c:spPr>
            <a:ln w="32639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val>
            <c:numRef>
              <c:f>Sheet3!$N$3:$W$3</c:f>
              <c:numCache>
                <c:formatCode>General</c:formatCode>
                <c:ptCount val="10"/>
                <c:pt idx="0">
                  <c:v>0.90610033871848139</c:v>
                </c:pt>
                <c:pt idx="1">
                  <c:v>0.56398864831619377</c:v>
                </c:pt>
                <c:pt idx="2">
                  <c:v>0.25709207483099861</c:v>
                </c:pt>
                <c:pt idx="3">
                  <c:v>8.9686469681891756E-2</c:v>
                </c:pt>
                <c:pt idx="4">
                  <c:v>6.4633727867065338E-2</c:v>
                </c:pt>
                <c:pt idx="5">
                  <c:v>6.2148981985980845E-2</c:v>
                </c:pt>
                <c:pt idx="6">
                  <c:v>6.4566026412402611E-2</c:v>
                </c:pt>
                <c:pt idx="7">
                  <c:v>6.8375756683890176E-2</c:v>
                </c:pt>
                <c:pt idx="8">
                  <c:v>7.0301725967551909E-2</c:v>
                </c:pt>
                <c:pt idx="9">
                  <c:v>7.4369468948243922E-2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0D-436A-9C9C-21AD201DAD43}"/>
            </c:ext>
          </c:extLst>
        </c:ser>
        <c:ser>
          <c:idx val="1"/>
          <c:order val="1"/>
          <c:spPr>
            <a:ln w="32639">
              <a:solidFill>
                <a:srgbClr val="3366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val>
            <c:numRef>
              <c:f>Sheet3!$N$4:$W$4</c:f>
              <c:numCache>
                <c:formatCode>General</c:formatCode>
                <c:ptCount val="10"/>
                <c:pt idx="0">
                  <c:v>0.87468309374941633</c:v>
                </c:pt>
                <c:pt idx="1">
                  <c:v>0.76913649949052199</c:v>
                </c:pt>
                <c:pt idx="2">
                  <c:v>0.45077907228677039</c:v>
                </c:pt>
                <c:pt idx="3">
                  <c:v>0.19323172847870307</c:v>
                </c:pt>
                <c:pt idx="4">
                  <c:v>0.15596853139142397</c:v>
                </c:pt>
                <c:pt idx="5">
                  <c:v>0.14244087338633404</c:v>
                </c:pt>
                <c:pt idx="6">
                  <c:v>0.13693994355383732</c:v>
                </c:pt>
                <c:pt idx="7">
                  <c:v>0.12846749329604312</c:v>
                </c:pt>
                <c:pt idx="8">
                  <c:v>0.12542123940019867</c:v>
                </c:pt>
                <c:pt idx="9">
                  <c:v>0.11829849062603948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0D-436A-9C9C-21AD201DAD43}"/>
            </c:ext>
          </c:extLst>
        </c:ser>
        <c:ser>
          <c:idx val="2"/>
          <c:order val="2"/>
          <c:spPr>
            <a:ln w="32639">
              <a:solidFill>
                <a:srgbClr val="0080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val>
            <c:numRef>
              <c:f>Sheet3!$N$5:$W$5</c:f>
              <c:numCache>
                <c:formatCode>General</c:formatCode>
                <c:ptCount val="10"/>
                <c:pt idx="0">
                  <c:v>0.87636028910482122</c:v>
                </c:pt>
                <c:pt idx="1">
                  <c:v>0.75476735559675256</c:v>
                </c:pt>
                <c:pt idx="2">
                  <c:v>0.42165277188568329</c:v>
                </c:pt>
                <c:pt idx="3">
                  <c:v>0.19966128726491694</c:v>
                </c:pt>
                <c:pt idx="4">
                  <c:v>0.16732556704448875</c:v>
                </c:pt>
                <c:pt idx="5">
                  <c:v>0.15796777205232548</c:v>
                </c:pt>
                <c:pt idx="6">
                  <c:v>0.15903925359216475</c:v>
                </c:pt>
                <c:pt idx="7">
                  <c:v>0.16025811993198713</c:v>
                </c:pt>
                <c:pt idx="8">
                  <c:v>0.16176944831792672</c:v>
                </c:pt>
                <c:pt idx="9">
                  <c:v>0.16593253782773554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0D-436A-9C9C-21AD201DA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591488"/>
        <c:axId val="1"/>
      </c:lineChart>
      <c:catAx>
        <c:axId val="14959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7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9591488"/>
        <c:crosses val="autoZero"/>
        <c:crossBetween val="between"/>
      </c:valAx>
      <c:spPr>
        <a:solidFill>
          <a:srgbClr val="FFFFFF"/>
        </a:solidFill>
        <a:ln w="21759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2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747474747474749"/>
          <c:y val="8.8154269972451793E-2"/>
          <c:w val="0.5067340067340067"/>
          <c:h val="0.82920110192837471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428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284-486F-A5A6-F8D0D080B7B1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428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284-486F-A5A6-F8D0D080B7B1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428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284-486F-A5A6-F8D0D080B7B1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428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284-486F-A5A6-F8D0D080B7B1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428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5284-486F-A5A6-F8D0D080B7B1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428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284-486F-A5A6-F8D0D080B7B1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428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5284-486F-A5A6-F8D0D080B7B1}"/>
              </c:ext>
            </c:extLst>
          </c:dPt>
          <c:cat>
            <c:strRef>
              <c:f>Sheet2!$N$26:$N$32</c:f>
              <c:strCache>
                <c:ptCount val="7"/>
                <c:pt idx="0">
                  <c:v>SSLm</c:v>
                </c:pt>
                <c:pt idx="1">
                  <c:v>C</c:v>
                </c:pt>
                <c:pt idx="2">
                  <c:v>H</c:v>
                </c:pt>
                <c:pt idx="3">
                  <c:v>Fish</c:v>
                </c:pt>
                <c:pt idx="4">
                  <c:v>M_r</c:v>
                </c:pt>
                <c:pt idx="5">
                  <c:v>P</c:v>
                </c:pt>
                <c:pt idx="6">
                  <c:v>F</c:v>
                </c:pt>
              </c:strCache>
            </c:strRef>
          </c:cat>
          <c:val>
            <c:numRef>
              <c:f>Sheet2!$O$26:$O$32</c:f>
              <c:numCache>
                <c:formatCode>General</c:formatCode>
                <c:ptCount val="7"/>
                <c:pt idx="0">
                  <c:v>4.9145915516647556E-2</c:v>
                </c:pt>
                <c:pt idx="1">
                  <c:v>4.4003979067528551E-2</c:v>
                </c:pt>
                <c:pt idx="2">
                  <c:v>0.10277158498344845</c:v>
                </c:pt>
                <c:pt idx="3">
                  <c:v>0.150011985377976</c:v>
                </c:pt>
                <c:pt idx="4">
                  <c:v>0.17213907115295052</c:v>
                </c:pt>
                <c:pt idx="5">
                  <c:v>0.18531680680224516</c:v>
                </c:pt>
                <c:pt idx="6">
                  <c:v>0.29661065709920376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84-486F-A5A6-F8D0D080B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8560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6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3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POLLOCK BIOMASS</a:t>
            </a:r>
          </a:p>
        </c:rich>
      </c:tx>
      <c:layout>
        <c:manualLayout>
          <c:xMode val="edge"/>
          <c:yMode val="edge"/>
          <c:x val="0.36471861471861472"/>
          <c:y val="2.0242914979757085E-2"/>
        </c:manualLayout>
      </c:layout>
      <c:overlay val="0"/>
      <c:spPr>
        <a:noFill/>
        <a:ln w="2162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3073593073593072E-2"/>
          <c:y val="0.17611336032388664"/>
          <c:w val="0.88095238095238093"/>
          <c:h val="0.70647773279352222"/>
        </c:manualLayout>
      </c:layout>
      <c:scatterChart>
        <c:scatterStyle val="lineMarker"/>
        <c:varyColors val="0"/>
        <c:ser>
          <c:idx val="0"/>
          <c:order val="0"/>
          <c:spPr>
            <a:ln w="32440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PopDy!$AL$74:$AL$93</c:f>
              <c:numCache>
                <c:formatCode>General</c:formatCode>
                <c:ptCount val="2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</c:numCache>
            </c:numRef>
          </c:xVal>
          <c:yVal>
            <c:numRef>
              <c:f>PopDy!$BD$4:$BD$23</c:f>
              <c:numCache>
                <c:formatCode>0.00E+00</c:formatCode>
                <c:ptCount val="20"/>
                <c:pt idx="0">
                  <c:v>2271.7600000000002</c:v>
                </c:pt>
                <c:pt idx="1">
                  <c:v>2396.6750999999999</c:v>
                </c:pt>
                <c:pt idx="2">
                  <c:v>2279.8577300000002</c:v>
                </c:pt>
                <c:pt idx="3">
                  <c:v>2166.3762999999999</c:v>
                </c:pt>
                <c:pt idx="4">
                  <c:v>2224.2721000000001</c:v>
                </c:pt>
                <c:pt idx="5">
                  <c:v>2165.527</c:v>
                </c:pt>
                <c:pt idx="6">
                  <c:v>1997.7239000000002</c:v>
                </c:pt>
                <c:pt idx="7">
                  <c:v>2445.9740000000002</c:v>
                </c:pt>
                <c:pt idx="8">
                  <c:v>2807.3939</c:v>
                </c:pt>
                <c:pt idx="9">
                  <c:v>3370.2060000000001</c:v>
                </c:pt>
                <c:pt idx="10">
                  <c:v>3498.1518000000001</c:v>
                </c:pt>
                <c:pt idx="11">
                  <c:v>3137.6489000000001</c:v>
                </c:pt>
                <c:pt idx="12">
                  <c:v>2702.6641</c:v>
                </c:pt>
                <c:pt idx="13">
                  <c:v>2382.5116999999996</c:v>
                </c:pt>
                <c:pt idx="14">
                  <c:v>3611.3102000000003</c:v>
                </c:pt>
                <c:pt idx="15">
                  <c:v>3370.1898000000001</c:v>
                </c:pt>
                <c:pt idx="16">
                  <c:v>2490.7159000000001</c:v>
                </c:pt>
                <c:pt idx="17">
                  <c:v>1734.433</c:v>
                </c:pt>
                <c:pt idx="18">
                  <c:v>1296.7231000000002</c:v>
                </c:pt>
                <c:pt idx="19">
                  <c:v>1460.21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07-4ECD-B477-1DC87B685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667672"/>
        <c:axId val="1"/>
      </c:scatterChart>
      <c:valAx>
        <c:axId val="169667672"/>
        <c:scaling>
          <c:orientation val="minMax"/>
          <c:max val="2001"/>
          <c:min val="198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  <c:majorUnit val="3"/>
        <c:minorUnit val="1"/>
      </c:val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51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Tons</a:t>
                </a:r>
              </a:p>
            </c:rich>
          </c:tx>
          <c:layout>
            <c:manualLayout>
              <c:xMode val="edge"/>
              <c:yMode val="edge"/>
              <c:x val="3.246753246753247E-3"/>
              <c:y val="0.4959514170040486"/>
            </c:manualLayout>
          </c:layout>
          <c:overlay val="0"/>
          <c:spPr>
            <a:noFill/>
            <a:ln w="21626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27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6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67672"/>
        <c:crossesAt val="1980"/>
        <c:crossBetween val="midCat"/>
      </c:valAx>
      <c:spPr>
        <a:noFill/>
        <a:ln w="21626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74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5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POLLOCK BIOMASS</a:t>
            </a:r>
          </a:p>
        </c:rich>
      </c:tx>
      <c:layout>
        <c:manualLayout>
          <c:xMode val="edge"/>
          <c:yMode val="edge"/>
          <c:x val="0.36471861471861472"/>
          <c:y val="2.0242914979757085E-2"/>
        </c:manualLayout>
      </c:layout>
      <c:overlay val="0"/>
      <c:spPr>
        <a:noFill/>
        <a:ln w="2184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3073593073593072E-2"/>
          <c:y val="0.17611336032388664"/>
          <c:w val="0.88095238095238093"/>
          <c:h val="0.70647773279352222"/>
        </c:manualLayout>
      </c:layout>
      <c:scatterChart>
        <c:scatterStyle val="lineMarker"/>
        <c:varyColors val="0"/>
        <c:ser>
          <c:idx val="0"/>
          <c:order val="0"/>
          <c:spPr>
            <a:ln w="32761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PopDy!$AL$74:$AL$93</c:f>
              <c:numCache>
                <c:formatCode>General</c:formatCode>
                <c:ptCount val="2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</c:numCache>
            </c:numRef>
          </c:xVal>
          <c:yVal>
            <c:numRef>
              <c:f>PopDy!$BD$4:$BD$23</c:f>
              <c:numCache>
                <c:formatCode>0.00E+00</c:formatCode>
                <c:ptCount val="20"/>
                <c:pt idx="0">
                  <c:v>2271.7600000000002</c:v>
                </c:pt>
                <c:pt idx="1">
                  <c:v>2396.6750999999999</c:v>
                </c:pt>
                <c:pt idx="2">
                  <c:v>2279.8577300000002</c:v>
                </c:pt>
                <c:pt idx="3">
                  <c:v>2166.3762999999999</c:v>
                </c:pt>
                <c:pt idx="4">
                  <c:v>2224.2721000000001</c:v>
                </c:pt>
                <c:pt idx="5">
                  <c:v>2165.527</c:v>
                </c:pt>
                <c:pt idx="6">
                  <c:v>1997.7239000000002</c:v>
                </c:pt>
                <c:pt idx="7">
                  <c:v>2445.9740000000002</c:v>
                </c:pt>
                <c:pt idx="8">
                  <c:v>2807.3939</c:v>
                </c:pt>
                <c:pt idx="9">
                  <c:v>3370.2060000000001</c:v>
                </c:pt>
                <c:pt idx="10">
                  <c:v>3498.1518000000001</c:v>
                </c:pt>
                <c:pt idx="11">
                  <c:v>3137.6489000000001</c:v>
                </c:pt>
                <c:pt idx="12">
                  <c:v>2702.6641</c:v>
                </c:pt>
                <c:pt idx="13">
                  <c:v>2382.5116999999996</c:v>
                </c:pt>
                <c:pt idx="14">
                  <c:v>3611.3102000000003</c:v>
                </c:pt>
                <c:pt idx="15">
                  <c:v>3370.1898000000001</c:v>
                </c:pt>
                <c:pt idx="16">
                  <c:v>2490.7159000000001</c:v>
                </c:pt>
                <c:pt idx="17">
                  <c:v>1734.433</c:v>
                </c:pt>
                <c:pt idx="18">
                  <c:v>1296.7231000000002</c:v>
                </c:pt>
                <c:pt idx="19">
                  <c:v>1460.21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F0-408B-B72A-DDC4223ADE59}"/>
            </c:ext>
          </c:extLst>
        </c:ser>
        <c:ser>
          <c:idx val="2"/>
          <c:order val="1"/>
          <c:spPr>
            <a:ln w="32761">
              <a:solidFill>
                <a:srgbClr val="3366FF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PopDy!$C$169:$C$188</c:f>
              <c:numCache>
                <c:formatCode>General</c:formatCode>
                <c:ptCount val="2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</c:numCache>
            </c:numRef>
          </c:xVal>
          <c:yVal>
            <c:numRef>
              <c:f>PopDy!$N$169:$N$188</c:f>
              <c:numCache>
                <c:formatCode>0.00E+00</c:formatCode>
                <c:ptCount val="20"/>
                <c:pt idx="0">
                  <c:v>2258.272235340984</c:v>
                </c:pt>
                <c:pt idx="1">
                  <c:v>2264.9030289150996</c:v>
                </c:pt>
                <c:pt idx="2">
                  <c:v>2142.8504713460534</c:v>
                </c:pt>
                <c:pt idx="3">
                  <c:v>2164.4003422359669</c:v>
                </c:pt>
                <c:pt idx="4">
                  <c:v>2584.8822595871957</c:v>
                </c:pt>
                <c:pt idx="5">
                  <c:v>3056.184189069389</c:v>
                </c:pt>
                <c:pt idx="6">
                  <c:v>3536.8591654099855</c:v>
                </c:pt>
                <c:pt idx="7">
                  <c:v>5114.7725870674603</c:v>
                </c:pt>
                <c:pt idx="8">
                  <c:v>6443.7651994972439</c:v>
                </c:pt>
                <c:pt idx="9">
                  <c:v>8283.485212475789</c:v>
                </c:pt>
                <c:pt idx="10">
                  <c:v>10069.889105861126</c:v>
                </c:pt>
                <c:pt idx="11">
                  <c:v>10632.674726199444</c:v>
                </c:pt>
                <c:pt idx="12">
                  <c:v>10329.268706700806</c:v>
                </c:pt>
                <c:pt idx="13">
                  <c:v>10362.429428158988</c:v>
                </c:pt>
                <c:pt idx="14">
                  <c:v>16929.840057647751</c:v>
                </c:pt>
                <c:pt idx="15">
                  <c:v>20738.815077286239</c:v>
                </c:pt>
                <c:pt idx="16">
                  <c:v>26490.695230976646</c:v>
                </c:pt>
                <c:pt idx="17">
                  <c:v>30062.863786847171</c:v>
                </c:pt>
                <c:pt idx="18">
                  <c:v>32078.495249143922</c:v>
                </c:pt>
                <c:pt idx="19">
                  <c:v>44376.605549079584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F0-408B-B72A-DDC4223AD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666360"/>
        <c:axId val="1"/>
      </c:scatterChart>
      <c:valAx>
        <c:axId val="169666360"/>
        <c:scaling>
          <c:orientation val="minMax"/>
          <c:max val="2001"/>
          <c:min val="198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1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  <c:majorUnit val="3"/>
        <c:minorUnit val="1"/>
      </c:val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6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Tons</a:t>
                </a:r>
              </a:p>
            </c:rich>
          </c:tx>
          <c:layout>
            <c:manualLayout>
              <c:xMode val="edge"/>
              <c:yMode val="edge"/>
              <c:x val="3.246753246753247E-3"/>
              <c:y val="0.4959514170040486"/>
            </c:manualLayout>
          </c:layout>
          <c:overlay val="0"/>
          <c:spPr>
            <a:noFill/>
            <a:ln w="21841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27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7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66360"/>
        <c:crossesAt val="1980"/>
        <c:crossBetween val="midCat"/>
      </c:valAx>
      <c:spPr>
        <a:noFill/>
        <a:ln w="21841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75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4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POLLOCK CATCH</a:t>
            </a:r>
          </a:p>
        </c:rich>
      </c:tx>
      <c:layout>
        <c:manualLayout>
          <c:xMode val="edge"/>
          <c:yMode val="edge"/>
          <c:x val="0.37744034707158353"/>
          <c:y val="1.9677996422182469E-2"/>
        </c:manualLayout>
      </c:layout>
      <c:overlay val="0"/>
      <c:spPr>
        <a:noFill/>
        <a:ln w="2145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1822125813449"/>
          <c:y val="0.16815742397137745"/>
          <c:w val="0.81670281995661609"/>
          <c:h val="0.75491949910554557"/>
        </c:manualLayout>
      </c:layout>
      <c:scatterChart>
        <c:scatterStyle val="lineMarker"/>
        <c:varyColors val="0"/>
        <c:ser>
          <c:idx val="0"/>
          <c:order val="0"/>
          <c:spPr>
            <a:ln w="32186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PopDy!$AL$74:$AL$93</c:f>
              <c:numCache>
                <c:formatCode>General</c:formatCode>
                <c:ptCount val="2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</c:numCache>
            </c:numRef>
          </c:xVal>
          <c:yVal>
            <c:numRef>
              <c:f>PopDy!$BD$32:$BD$51</c:f>
              <c:numCache>
                <c:formatCode>General</c:formatCode>
                <c:ptCount val="20"/>
                <c:pt idx="0">
                  <c:v>148.07499999999999</c:v>
                </c:pt>
                <c:pt idx="1">
                  <c:v>168.98400000000001</c:v>
                </c:pt>
                <c:pt idx="2">
                  <c:v>214.79400000000001</c:v>
                </c:pt>
                <c:pt idx="3">
                  <c:v>305.51299999999998</c:v>
                </c:pt>
                <c:pt idx="4">
                  <c:v>284.85700000000003</c:v>
                </c:pt>
                <c:pt idx="5">
                  <c:v>87.490300000000005</c:v>
                </c:pt>
                <c:pt idx="6">
                  <c:v>69.452600000000004</c:v>
                </c:pt>
                <c:pt idx="7">
                  <c:v>65.410600000000002</c:v>
                </c:pt>
                <c:pt idx="8">
                  <c:v>77.951499999999996</c:v>
                </c:pt>
                <c:pt idx="9">
                  <c:v>90.708299999999994</c:v>
                </c:pt>
                <c:pt idx="10">
                  <c:v>100.666</c:v>
                </c:pt>
                <c:pt idx="11">
                  <c:v>90.900300000000001</c:v>
                </c:pt>
                <c:pt idx="12">
                  <c:v>108.696</c:v>
                </c:pt>
                <c:pt idx="13">
                  <c:v>107.01600000000001</c:v>
                </c:pt>
                <c:pt idx="14">
                  <c:v>72.508200000000002</c:v>
                </c:pt>
                <c:pt idx="15">
                  <c:v>51.197499999999998</c:v>
                </c:pt>
                <c:pt idx="16">
                  <c:v>90.003799999999998</c:v>
                </c:pt>
                <c:pt idx="17">
                  <c:v>124.386</c:v>
                </c:pt>
                <c:pt idx="18">
                  <c:v>95.997699999999995</c:v>
                </c:pt>
                <c:pt idx="19">
                  <c:v>73.691999999999993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0B-4BDF-A09B-A979AD8A9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830704"/>
        <c:axId val="1"/>
      </c:scatterChart>
      <c:valAx>
        <c:axId val="208830704"/>
        <c:scaling>
          <c:orientation val="minMax"/>
          <c:max val="2001"/>
          <c:min val="198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  <c:majorUnit val="3"/>
        <c:minorUnit val="1"/>
      </c:val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36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Tons</a:t>
                </a:r>
              </a:p>
            </c:rich>
          </c:tx>
          <c:layout>
            <c:manualLayout>
              <c:xMode val="edge"/>
              <c:yMode val="edge"/>
              <c:x val="1.3015184381778741E-2"/>
              <c:y val="0.49373881932021468"/>
            </c:manualLayout>
          </c:layout>
          <c:overlay val="0"/>
          <c:spPr>
            <a:noFill/>
            <a:ln w="21457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26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8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830704"/>
        <c:crossesAt val="1980"/>
        <c:crossBetween val="midCat"/>
      </c:valAx>
      <c:spPr>
        <a:noFill/>
        <a:ln w="21457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73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3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POLLOCK CATCH</a:t>
            </a:r>
          </a:p>
        </c:rich>
      </c:tx>
      <c:layout>
        <c:manualLayout>
          <c:xMode val="edge"/>
          <c:yMode val="edge"/>
          <c:x val="0.37744034707158353"/>
          <c:y val="1.9677996422182469E-2"/>
        </c:manualLayout>
      </c:layout>
      <c:overlay val="0"/>
      <c:spPr>
        <a:noFill/>
        <a:ln w="2124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1822125813449"/>
          <c:y val="0.16815742397137745"/>
          <c:w val="0.81670281995661609"/>
          <c:h val="0.75491949910554557"/>
        </c:manualLayout>
      </c:layout>
      <c:scatterChart>
        <c:scatterStyle val="lineMarker"/>
        <c:varyColors val="0"/>
        <c:ser>
          <c:idx val="0"/>
          <c:order val="0"/>
          <c:spPr>
            <a:ln w="31864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PopDy!$AL$74:$AL$93</c:f>
              <c:numCache>
                <c:formatCode>General</c:formatCode>
                <c:ptCount val="2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</c:numCache>
            </c:numRef>
          </c:xVal>
          <c:yVal>
            <c:numRef>
              <c:f>PopDy!$BD$32:$BD$51</c:f>
              <c:numCache>
                <c:formatCode>General</c:formatCode>
                <c:ptCount val="20"/>
                <c:pt idx="0">
                  <c:v>148.07499999999999</c:v>
                </c:pt>
                <c:pt idx="1">
                  <c:v>168.98400000000001</c:v>
                </c:pt>
                <c:pt idx="2">
                  <c:v>214.79400000000001</c:v>
                </c:pt>
                <c:pt idx="3">
                  <c:v>305.51299999999998</c:v>
                </c:pt>
                <c:pt idx="4">
                  <c:v>284.85700000000003</c:v>
                </c:pt>
                <c:pt idx="5">
                  <c:v>87.490300000000005</c:v>
                </c:pt>
                <c:pt idx="6">
                  <c:v>69.452600000000004</c:v>
                </c:pt>
                <c:pt idx="7">
                  <c:v>65.410600000000002</c:v>
                </c:pt>
                <c:pt idx="8">
                  <c:v>77.951499999999996</c:v>
                </c:pt>
                <c:pt idx="9">
                  <c:v>90.708299999999994</c:v>
                </c:pt>
                <c:pt idx="10">
                  <c:v>100.666</c:v>
                </c:pt>
                <c:pt idx="11">
                  <c:v>90.900300000000001</c:v>
                </c:pt>
                <c:pt idx="12">
                  <c:v>108.696</c:v>
                </c:pt>
                <c:pt idx="13">
                  <c:v>107.01600000000001</c:v>
                </c:pt>
                <c:pt idx="14">
                  <c:v>72.508200000000002</c:v>
                </c:pt>
                <c:pt idx="15">
                  <c:v>51.197499999999998</c:v>
                </c:pt>
                <c:pt idx="16">
                  <c:v>90.003799999999998</c:v>
                </c:pt>
                <c:pt idx="17">
                  <c:v>124.386</c:v>
                </c:pt>
                <c:pt idx="18">
                  <c:v>95.997699999999995</c:v>
                </c:pt>
                <c:pt idx="19">
                  <c:v>73.691999999999993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C2-4214-B3EF-2283AEF72BB6}"/>
            </c:ext>
          </c:extLst>
        </c:ser>
        <c:ser>
          <c:idx val="1"/>
          <c:order val="1"/>
          <c:spPr>
            <a:ln w="31864">
              <a:solidFill>
                <a:srgbClr val="3366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PopDy!$AL$74:$AL$93</c:f>
              <c:numCache>
                <c:formatCode>General</c:formatCode>
                <c:ptCount val="2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</c:numCache>
            </c:numRef>
          </c:xVal>
          <c:yVal>
            <c:numRef>
              <c:f>PopDy!$P$122:$P$141</c:f>
              <c:numCache>
                <c:formatCode>0.00E+00</c:formatCode>
                <c:ptCount val="20"/>
                <c:pt idx="0">
                  <c:v>228.05050741027165</c:v>
                </c:pt>
                <c:pt idx="1">
                  <c:v>293.89142873302478</c:v>
                </c:pt>
                <c:pt idx="2">
                  <c:v>314.38409220979725</c:v>
                </c:pt>
                <c:pt idx="3">
                  <c:v>277.20155621776991</c:v>
                </c:pt>
                <c:pt idx="4">
                  <c:v>262.12820763515481</c:v>
                </c:pt>
                <c:pt idx="5">
                  <c:v>298.32264509184529</c:v>
                </c:pt>
                <c:pt idx="6">
                  <c:v>394.79199174829427</c:v>
                </c:pt>
                <c:pt idx="7">
                  <c:v>519.56673737074311</c:v>
                </c:pt>
                <c:pt idx="8">
                  <c:v>593.67512098705379</c:v>
                </c:pt>
                <c:pt idx="9">
                  <c:v>593.07117181293745</c:v>
                </c:pt>
                <c:pt idx="10">
                  <c:v>743.0142576974747</c:v>
                </c:pt>
                <c:pt idx="11">
                  <c:v>1143.1806342976242</c:v>
                </c:pt>
                <c:pt idx="12">
                  <c:v>1543.3407933105466</c:v>
                </c:pt>
                <c:pt idx="13">
                  <c:v>1463.0202168090143</c:v>
                </c:pt>
                <c:pt idx="14">
                  <c:v>939.29501273208177</c:v>
                </c:pt>
                <c:pt idx="15">
                  <c:v>792.60036241731041</c:v>
                </c:pt>
                <c:pt idx="16">
                  <c:v>2188.3030909073941</c:v>
                </c:pt>
                <c:pt idx="17">
                  <c:v>4537.6530360568368</c:v>
                </c:pt>
                <c:pt idx="18">
                  <c:v>6161.8744514517848</c:v>
                </c:pt>
                <c:pt idx="19">
                  <c:v>3921.4823800666982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C2-4214-B3EF-2283AEF72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544000"/>
        <c:axId val="1"/>
      </c:scatterChart>
      <c:valAx>
        <c:axId val="171544000"/>
        <c:scaling>
          <c:orientation val="minMax"/>
          <c:max val="2001"/>
          <c:min val="198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  <c:majorUnit val="3"/>
        <c:minorUnit val="1"/>
      </c:val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2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Tons</a:t>
                </a:r>
              </a:p>
            </c:rich>
          </c:tx>
          <c:layout>
            <c:manualLayout>
              <c:xMode val="edge"/>
              <c:yMode val="edge"/>
              <c:x val="1.3015184381778741E-2"/>
              <c:y val="0.49373881932021468"/>
            </c:manualLayout>
          </c:layout>
          <c:overlay val="0"/>
          <c:spPr>
            <a:noFill/>
            <a:ln w="21243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265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1544000"/>
        <c:crossesAt val="1980"/>
        <c:crossBetween val="midCat"/>
      </c:valAx>
      <c:spPr>
        <a:noFill/>
        <a:ln w="21243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73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4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POLLOCK FEMALE SPAWNING BIOMASS</a:t>
            </a:r>
          </a:p>
        </c:rich>
      </c:tx>
      <c:layout>
        <c:manualLayout>
          <c:xMode val="edge"/>
          <c:yMode val="edge"/>
          <c:x val="0.23675675675675675"/>
          <c:y val="1.8181818181818181E-2"/>
        </c:manualLayout>
      </c:layout>
      <c:overlay val="0"/>
      <c:spPr>
        <a:noFill/>
        <a:ln w="2138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891891891891891"/>
          <c:y val="0.18787878787878787"/>
          <c:w val="0.8"/>
          <c:h val="0.65050505050505047"/>
        </c:manualLayout>
      </c:layout>
      <c:scatterChart>
        <c:scatterStyle val="lineMarker"/>
        <c:varyColors val="0"/>
        <c:ser>
          <c:idx val="0"/>
          <c:order val="0"/>
          <c:spPr>
            <a:ln w="32084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PopDy!$AL$74:$AL$93</c:f>
              <c:numCache>
                <c:formatCode>General</c:formatCode>
                <c:ptCount val="2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</c:numCache>
            </c:numRef>
          </c:xVal>
          <c:yVal>
            <c:numRef>
              <c:f>PopDy!$BX$4:$BX$22</c:f>
              <c:numCache>
                <c:formatCode>General</c:formatCode>
                <c:ptCount val="19"/>
                <c:pt idx="0">
                  <c:v>873.24014669352869</c:v>
                </c:pt>
                <c:pt idx="1">
                  <c:v>1272.1453783269965</c:v>
                </c:pt>
                <c:pt idx="2">
                  <c:v>1318.5182350961256</c:v>
                </c:pt>
                <c:pt idx="3">
                  <c:v>1082.4422652292217</c:v>
                </c:pt>
                <c:pt idx="4">
                  <c:v>668.41322189729658</c:v>
                </c:pt>
                <c:pt idx="5">
                  <c:v>382.6209283240525</c:v>
                </c:pt>
                <c:pt idx="6">
                  <c:v>257.23739536084963</c:v>
                </c:pt>
                <c:pt idx="7">
                  <c:v>216.63320515390018</c:v>
                </c:pt>
                <c:pt idx="8">
                  <c:v>272.3807960448238</c:v>
                </c:pt>
                <c:pt idx="9">
                  <c:v>292.73256325762441</c:v>
                </c:pt>
                <c:pt idx="10">
                  <c:v>213.87488747094324</c:v>
                </c:pt>
                <c:pt idx="11">
                  <c:v>197.84604593322845</c:v>
                </c:pt>
                <c:pt idx="12">
                  <c:v>254.51806599336993</c:v>
                </c:pt>
                <c:pt idx="13">
                  <c:v>384.58782871031485</c:v>
                </c:pt>
                <c:pt idx="14">
                  <c:v>278.81738535429366</c:v>
                </c:pt>
                <c:pt idx="15">
                  <c:v>165.94472135840098</c:v>
                </c:pt>
                <c:pt idx="16">
                  <c:v>116.56872027176033</c:v>
                </c:pt>
                <c:pt idx="17">
                  <c:v>58.420689674862132</c:v>
                </c:pt>
                <c:pt idx="18">
                  <c:v>30.085566757166919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19-4411-BDFD-C33F73065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829392"/>
        <c:axId val="1"/>
      </c:scatterChart>
      <c:valAx>
        <c:axId val="208829392"/>
        <c:scaling>
          <c:orientation val="minMax"/>
          <c:max val="2001"/>
          <c:min val="198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  <c:majorUnit val="3"/>
        <c:minorUnit val="1"/>
      </c:val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7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Tons</a:t>
                </a:r>
              </a:p>
            </c:rich>
          </c:tx>
          <c:layout>
            <c:manualLayout>
              <c:xMode val="edge"/>
              <c:yMode val="edge"/>
              <c:x val="6.4864864864864862E-3"/>
              <c:y val="0.45454545454545453"/>
            </c:manualLayout>
          </c:layout>
          <c:overlay val="0"/>
          <c:spPr>
            <a:noFill/>
            <a:ln w="21389">
              <a:noFill/>
            </a:ln>
          </c:spPr>
        </c:title>
        <c:numFmt formatCode="0.0E+00" sourceLinked="0"/>
        <c:majorTickMark val="out"/>
        <c:minorTickMark val="none"/>
        <c:tickLblPos val="nextTo"/>
        <c:spPr>
          <a:ln w="26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829392"/>
        <c:crossesAt val="1980"/>
        <c:crossBetween val="midCat"/>
      </c:valAx>
      <c:spPr>
        <a:noFill/>
        <a:ln w="21389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73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57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57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821BA44-6ADD-444A-A712-D4A2915188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29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98FF96CD-06D2-4DA2-9D14-57BC0E87A6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29D97-6771-4CC5-9C96-EBC55687536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66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9B413-2060-498A-8A63-1E6D8AC9D39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9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405A1-96B8-4853-AF0B-EEBC5179101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1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31276-4CCD-4F03-9D80-B8D32FF41C9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2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F4C0D-32E7-49FA-8C45-6511D1F1164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2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DB5E6-162F-4470-9FBD-6E5FA59C7D8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1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D1F44-CD1B-4777-8441-EB4892C568F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9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127BC-A108-4E85-AF1F-CDF91B1BEBD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9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8E503-DD99-4A17-BC19-E69F6C85C61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0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514BF-2A37-465C-998F-B1991BBC424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0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2D321-5E74-4F90-8FD0-495195ED3E6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0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67793-C9B4-499E-99DA-D9FD3921D1A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68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C67D7-4038-4017-A36D-CA827589C4B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0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B532B-87E5-4B89-AA0E-37483F67FC2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1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A84B8-1396-4267-82CE-F34C99C5152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2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549ED-EF5F-4E52-8228-B81480BAC4D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2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5BBA2-EA38-4C20-856B-FD00B74F6F5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28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4416E-D893-4438-959D-4B396AEAB7AA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3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EEE1D-27D2-4F8D-AB43-707C1FC3AC7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32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E3110-96EE-4BD1-9B54-9C5BBA0351A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77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F4B54-6BFE-479F-84EC-AD104EF59CF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8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A52CA-9B44-434D-BE3C-F4AC42A82F7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0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1F621-3B80-4867-B870-8ACA34B484E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0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FE252-AEDF-40F9-AF66-A32EDBDE6D1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8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75D11-77F4-4A8C-A273-30CA94299C4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8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9C554-9439-4CF4-8B75-420751501CF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8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DE3A2-DE3C-4781-832E-4A5E15579FE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9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1E359-49BB-4CD6-A211-18685926C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13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24A85-43B3-48A3-A981-B9A7F7AFB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00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2615-8F89-4B22-A941-33777EFBC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557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F13F82-6795-4A06-BB42-9357FD69E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79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5090A5-5C41-4D3A-865D-3FA2CE61D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18F6E-5236-4BFF-890A-6C3BAA609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10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B57A7-346F-4E70-BB7C-7DC073418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85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4BD2C-BA60-4CEA-9B1F-CF36B2429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45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9CC3-868E-4702-A588-3BBDC3C79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12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C018F-2014-447C-869E-64CD14C3F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66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2EF08-0E4C-49D7-BE88-C035159DA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5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58351-8F0D-4AAC-9AC7-F3A29EDC0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32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635E5-7CA4-4B05-B724-4F45097B5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68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4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4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3C370A-A32B-4FE8-8431-EAC0859922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876800"/>
            <a:ext cx="86106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Kray F. Van Kirk, SFOS, UAF, Juneau 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Terrance J. Quinn II, SFOS, UAF, Juneau </a:t>
            </a:r>
          </a:p>
          <a:p>
            <a:pPr>
              <a:lnSpc>
                <a:spcPct val="90000"/>
              </a:lnSpc>
            </a:pPr>
            <a:endParaRPr lang="en-US" altLang="en-US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14400" y="381000"/>
            <a:ext cx="7467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chemeClr val="tx2"/>
                </a:solidFill>
                <a:latin typeface="Franklin Gothic Book" panose="020B0503020102020204" pitchFamily="34" charset="0"/>
              </a:rPr>
              <a:t>Assessing the role of predation on walleye pollock in the Gulf of Alaska</a:t>
            </a:r>
            <a:endParaRPr lang="en-US" altLang="en-US" sz="200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184" name="Picture 16" descr="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762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Line 17"/>
          <p:cNvSpPr>
            <a:spLocks noChangeShapeType="1"/>
          </p:cNvSpPr>
          <p:nvPr/>
        </p:nvSpPr>
        <p:spPr bwMode="gray">
          <a:xfrm>
            <a:off x="1143000" y="19812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gray">
          <a:xfrm>
            <a:off x="228600" y="2971800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Franklin Gothic Book" panose="020B0503020102020204" pitchFamily="34" charset="0"/>
              </a:rPr>
              <a:t>Progress Report: January 21,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78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2579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92581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gray">
          <a:xfrm>
            <a:off x="838200" y="1676400"/>
            <a:ext cx="7543800" cy="435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Franklin Gothic Book" panose="020B0503020102020204" pitchFamily="34" charset="0"/>
              </a:rPr>
              <a:t>Addition of Steller sea lion as model predator</a:t>
            </a:r>
          </a:p>
          <a:p>
            <a:pPr algn="ctr">
              <a:spcBef>
                <a:spcPct val="50000"/>
              </a:spcBef>
            </a:pPr>
            <a:endParaRPr lang="en-US" altLang="en-US" sz="1600">
              <a:latin typeface="Franklin Gothic Book" panose="020B0503020102020204" pitchFamily="34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Abundance-at-age built on survey data using life history tables (York 1994) and cohort survival rates (Winship 2001)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Males, females, nursing females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Age 0 pup ingestion included in nursing parent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Same prey, different size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Input abundance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50913" cy="882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6131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16132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16133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193800" y="1498600"/>
          <a:ext cx="6832600" cy="470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6138" name="Text Box 10"/>
          <p:cNvSpPr txBox="1">
            <a:spLocks noChangeArrowheads="1"/>
          </p:cNvSpPr>
          <p:nvPr/>
        </p:nvSpPr>
        <p:spPr bwMode="gray">
          <a:xfrm>
            <a:off x="4267200" y="27432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Original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7600" y="1498600"/>
          <a:ext cx="6985000" cy="470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202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50913" cy="882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03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19204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19205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819207" name="Text Box 7"/>
          <p:cNvSpPr txBox="1">
            <a:spLocks noChangeArrowheads="1"/>
          </p:cNvSpPr>
          <p:nvPr/>
        </p:nvSpPr>
        <p:spPr bwMode="gray">
          <a:xfrm>
            <a:off x="4267200" y="27432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Original Model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33FF"/>
                </a:solidFill>
              </a:rPr>
              <a:t>+ Halibut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7600" y="1498600"/>
          <a:ext cx="69850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21250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50913" cy="882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251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21252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21253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821257" name="Text Box 9"/>
          <p:cNvSpPr txBox="1">
            <a:spLocks noChangeArrowheads="1"/>
          </p:cNvSpPr>
          <p:nvPr/>
        </p:nvSpPr>
        <p:spPr bwMode="gray">
          <a:xfrm>
            <a:off x="4267200" y="2743200"/>
            <a:ext cx="2819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Original Model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33FF"/>
                </a:solidFill>
              </a:rPr>
              <a:t>+ Halibut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</a:rPr>
              <a:t>++ Sea Lion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50913" cy="882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3059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13060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13061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813062" name="Text Box 6"/>
          <p:cNvSpPr txBox="1">
            <a:spLocks noChangeArrowheads="1"/>
          </p:cNvSpPr>
          <p:nvPr/>
        </p:nvSpPr>
        <p:spPr bwMode="gray">
          <a:xfrm>
            <a:off x="762000" y="14478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latin typeface="Franklin Gothic Book" panose="020B0503020102020204" pitchFamily="34" charset="0"/>
              </a:rPr>
              <a:t>Mortality Vectors</a:t>
            </a:r>
            <a:endParaRPr lang="en-US" altLang="en-US" sz="240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7600" y="2184400"/>
          <a:ext cx="652780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3066" name="Text Box 10"/>
          <p:cNvSpPr txBox="1">
            <a:spLocks noChangeArrowheads="1"/>
          </p:cNvSpPr>
          <p:nvPr/>
        </p:nvSpPr>
        <p:spPr bwMode="gray">
          <a:xfrm>
            <a:off x="4953000" y="19050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Sea Lion 4.9%</a:t>
            </a:r>
          </a:p>
        </p:txBody>
      </p:sp>
      <p:sp>
        <p:nvSpPr>
          <p:cNvPr id="813067" name="Text Box 11"/>
          <p:cNvSpPr txBox="1">
            <a:spLocks noChangeArrowheads="1"/>
          </p:cNvSpPr>
          <p:nvPr/>
        </p:nvSpPr>
        <p:spPr bwMode="gray">
          <a:xfrm>
            <a:off x="5562600" y="2286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Cod 4.4%</a:t>
            </a:r>
          </a:p>
        </p:txBody>
      </p:sp>
      <p:sp>
        <p:nvSpPr>
          <p:cNvPr id="813068" name="Text Box 12"/>
          <p:cNvSpPr txBox="1">
            <a:spLocks noChangeArrowheads="1"/>
          </p:cNvSpPr>
          <p:nvPr/>
        </p:nvSpPr>
        <p:spPr bwMode="gray">
          <a:xfrm>
            <a:off x="6477000" y="27432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Halibut 10.2%</a:t>
            </a:r>
          </a:p>
        </p:txBody>
      </p:sp>
      <p:sp>
        <p:nvSpPr>
          <p:cNvPr id="813069" name="Text Box 13"/>
          <p:cNvSpPr txBox="1">
            <a:spLocks noChangeArrowheads="1"/>
          </p:cNvSpPr>
          <p:nvPr/>
        </p:nvSpPr>
        <p:spPr bwMode="gray">
          <a:xfrm>
            <a:off x="6705600" y="4267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Fishing 15%</a:t>
            </a:r>
          </a:p>
        </p:txBody>
      </p:sp>
      <p:sp>
        <p:nvSpPr>
          <p:cNvPr id="813070" name="Text Box 14"/>
          <p:cNvSpPr txBox="1">
            <a:spLocks noChangeArrowheads="1"/>
          </p:cNvSpPr>
          <p:nvPr/>
        </p:nvSpPr>
        <p:spPr bwMode="gray">
          <a:xfrm>
            <a:off x="5181600" y="5943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</a:t>
            </a:r>
            <a:r>
              <a:rPr lang="en-US" altLang="en-US" baseline="-25000"/>
              <a:t>r</a:t>
            </a:r>
            <a:r>
              <a:rPr lang="en-US" altLang="en-US"/>
              <a:t> 17.2%</a:t>
            </a:r>
          </a:p>
        </p:txBody>
      </p:sp>
      <p:sp>
        <p:nvSpPr>
          <p:cNvPr id="813071" name="Text Box 15"/>
          <p:cNvSpPr txBox="1">
            <a:spLocks noChangeArrowheads="1"/>
          </p:cNvSpPr>
          <p:nvPr/>
        </p:nvSpPr>
        <p:spPr bwMode="gray">
          <a:xfrm>
            <a:off x="838200" y="5562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Pollock 18.5%</a:t>
            </a:r>
          </a:p>
        </p:txBody>
      </p:sp>
      <p:sp>
        <p:nvSpPr>
          <p:cNvPr id="813072" name="Text Box 16"/>
          <p:cNvSpPr txBox="1">
            <a:spLocks noChangeArrowheads="1"/>
          </p:cNvSpPr>
          <p:nvPr/>
        </p:nvSpPr>
        <p:spPr bwMode="gray">
          <a:xfrm>
            <a:off x="685800" y="24384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Flounder 29.6%</a:t>
            </a:r>
          </a:p>
        </p:txBody>
      </p:sp>
      <p:sp>
        <p:nvSpPr>
          <p:cNvPr id="813073" name="Line 17"/>
          <p:cNvSpPr>
            <a:spLocks noChangeShapeType="1"/>
          </p:cNvSpPr>
          <p:nvPr/>
        </p:nvSpPr>
        <p:spPr bwMode="gray">
          <a:xfrm>
            <a:off x="2514600" y="2743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13074" name="Line 18"/>
          <p:cNvSpPr>
            <a:spLocks noChangeShapeType="1"/>
          </p:cNvSpPr>
          <p:nvPr/>
        </p:nvSpPr>
        <p:spPr bwMode="gray">
          <a:xfrm flipV="1">
            <a:off x="2590800" y="52578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13076" name="Line 20"/>
          <p:cNvSpPr>
            <a:spLocks noChangeShapeType="1"/>
          </p:cNvSpPr>
          <p:nvPr/>
        </p:nvSpPr>
        <p:spPr bwMode="gray">
          <a:xfrm flipH="1" flipV="1">
            <a:off x="5334000" y="5562600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13077" name="Line 21"/>
          <p:cNvSpPr>
            <a:spLocks noChangeShapeType="1"/>
          </p:cNvSpPr>
          <p:nvPr/>
        </p:nvSpPr>
        <p:spPr bwMode="gray">
          <a:xfrm flipH="1" flipV="1">
            <a:off x="6096000" y="43434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13078" name="Line 22"/>
          <p:cNvSpPr>
            <a:spLocks noChangeShapeType="1"/>
          </p:cNvSpPr>
          <p:nvPr/>
        </p:nvSpPr>
        <p:spPr bwMode="gray">
          <a:xfrm flipH="1">
            <a:off x="5867400" y="2971800"/>
            <a:ext cx="685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13079" name="Line 23"/>
          <p:cNvSpPr>
            <a:spLocks noChangeShapeType="1"/>
          </p:cNvSpPr>
          <p:nvPr/>
        </p:nvSpPr>
        <p:spPr bwMode="gray">
          <a:xfrm flipH="1">
            <a:off x="4724400" y="21336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13081" name="Line 25"/>
          <p:cNvSpPr>
            <a:spLocks noChangeShapeType="1"/>
          </p:cNvSpPr>
          <p:nvPr/>
        </p:nvSpPr>
        <p:spPr bwMode="gray">
          <a:xfrm flipH="1">
            <a:off x="5181600" y="2514600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626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4627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94628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94629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gray">
          <a:xfrm>
            <a:off x="838200" y="2209800"/>
            <a:ext cx="75438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latin typeface="Franklin Gothic Book" panose="020B0503020102020204" pitchFamily="34" charset="0"/>
              </a:rPr>
              <a:t>Fisheries Simulations</a:t>
            </a:r>
          </a:p>
          <a:p>
            <a:pPr algn="ctr">
              <a:spcBef>
                <a:spcPct val="50000"/>
              </a:spcBef>
            </a:pPr>
            <a:endParaRPr lang="en-US" altLang="en-US" sz="2800">
              <a:latin typeface="Franklin Gothic Book" panose="020B05030201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Franklin Gothic Book" panose="020B0503020102020204" pitchFamily="34" charset="0"/>
              </a:rPr>
              <a:t>How can we increase pollock stocks by manipulating predation through directed fishing pressure?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8"/>
          <p:cNvGraphicFramePr>
            <a:graphicFrameLocks noGrp="1" noChangeAspect="1"/>
          </p:cNvGraphicFramePr>
          <p:nvPr>
            <p:ph sz="half" idx="1"/>
          </p:nvPr>
        </p:nvGraphicFramePr>
        <p:xfrm>
          <a:off x="812800" y="1574800"/>
          <a:ext cx="75946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96674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6675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96676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96677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796679" name="Text Box 7"/>
          <p:cNvSpPr txBox="1">
            <a:spLocks noChangeArrowheads="1"/>
          </p:cNvSpPr>
          <p:nvPr/>
        </p:nvSpPr>
        <p:spPr bwMode="gray">
          <a:xfrm>
            <a:off x="6689725" y="64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endParaRPr lang="en-US" altLang="en-US"/>
          </a:p>
        </p:txBody>
      </p:sp>
      <p:sp>
        <p:nvSpPr>
          <p:cNvPr id="796689" name="Text Box 17"/>
          <p:cNvSpPr txBox="1">
            <a:spLocks noChangeArrowheads="1"/>
          </p:cNvSpPr>
          <p:nvPr/>
        </p:nvSpPr>
        <p:spPr bwMode="gray">
          <a:xfrm>
            <a:off x="1828800" y="4572000"/>
            <a:ext cx="259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Pollock F = 0.18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Flounder F = 0.01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3"/>
          <p:cNvGraphicFramePr>
            <a:graphicFrameLocks noGrp="1" noChangeAspect="1"/>
          </p:cNvGraphicFramePr>
          <p:nvPr>
            <p:ph sz="half" idx="1"/>
          </p:nvPr>
        </p:nvGraphicFramePr>
        <p:xfrm>
          <a:off x="812800" y="1574800"/>
          <a:ext cx="76708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00770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0771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00772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00773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800774" name="Text Box 6"/>
          <p:cNvSpPr txBox="1">
            <a:spLocks noChangeArrowheads="1"/>
          </p:cNvSpPr>
          <p:nvPr/>
        </p:nvSpPr>
        <p:spPr bwMode="gray">
          <a:xfrm>
            <a:off x="6689725" y="64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endParaRPr lang="en-US" altLang="en-US"/>
          </a:p>
        </p:txBody>
      </p:sp>
      <p:sp>
        <p:nvSpPr>
          <p:cNvPr id="800779" name="Text Box 11"/>
          <p:cNvSpPr txBox="1">
            <a:spLocks noChangeArrowheads="1"/>
          </p:cNvSpPr>
          <p:nvPr/>
        </p:nvSpPr>
        <p:spPr bwMode="gray">
          <a:xfrm>
            <a:off x="1752600" y="2362200"/>
            <a:ext cx="25908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Franklin Gothic Book" panose="020B0503020102020204" pitchFamily="34" charset="0"/>
              </a:rPr>
              <a:t>Pollock F = 0.18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Franklin Gothic Book" panose="020B0503020102020204" pitchFamily="34" charset="0"/>
              </a:rPr>
              <a:t>Flounder F = 0.01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33FF"/>
                </a:solidFill>
                <a:latin typeface="Franklin Gothic Book" panose="020B0503020102020204" pitchFamily="34" charset="0"/>
              </a:rPr>
              <a:t>Pollock F = 0.25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33FF"/>
                </a:solidFill>
                <a:latin typeface="Franklin Gothic Book" panose="020B0503020102020204" pitchFamily="34" charset="0"/>
              </a:rPr>
              <a:t>Flounder F = 0.5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812800" y="1574800"/>
          <a:ext cx="75184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04866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4867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04868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04869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804870" name="Text Box 6"/>
          <p:cNvSpPr txBox="1">
            <a:spLocks noChangeArrowheads="1"/>
          </p:cNvSpPr>
          <p:nvPr/>
        </p:nvSpPr>
        <p:spPr bwMode="gray">
          <a:xfrm>
            <a:off x="6689725" y="64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endParaRPr lang="en-US" altLang="en-US"/>
          </a:p>
        </p:txBody>
      </p:sp>
      <p:sp>
        <p:nvSpPr>
          <p:cNvPr id="804873" name="Text Box 9"/>
          <p:cNvSpPr txBox="1">
            <a:spLocks noChangeArrowheads="1"/>
          </p:cNvSpPr>
          <p:nvPr/>
        </p:nvSpPr>
        <p:spPr bwMode="gray">
          <a:xfrm>
            <a:off x="5410200" y="2209800"/>
            <a:ext cx="259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Franklin Gothic Book" panose="020B0503020102020204" pitchFamily="34" charset="0"/>
              </a:rPr>
              <a:t>Pollock F = 0.18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Franklin Gothic Book" panose="020B0503020102020204" pitchFamily="34" charset="0"/>
              </a:rPr>
              <a:t>Flounder F = 0.01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812800" y="1574800"/>
          <a:ext cx="74422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06914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6915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06916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06917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806918" name="Text Box 6"/>
          <p:cNvSpPr txBox="1">
            <a:spLocks noChangeArrowheads="1"/>
          </p:cNvSpPr>
          <p:nvPr/>
        </p:nvSpPr>
        <p:spPr bwMode="gray">
          <a:xfrm>
            <a:off x="6689725" y="64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endParaRPr lang="en-US" altLang="en-US"/>
          </a:p>
        </p:txBody>
      </p:sp>
      <p:sp>
        <p:nvSpPr>
          <p:cNvPr id="806921" name="Text Box 9"/>
          <p:cNvSpPr txBox="1">
            <a:spLocks noChangeArrowheads="1"/>
          </p:cNvSpPr>
          <p:nvPr/>
        </p:nvSpPr>
        <p:spPr bwMode="gray">
          <a:xfrm>
            <a:off x="2209800" y="2362200"/>
            <a:ext cx="25908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Franklin Gothic Book" panose="020B0503020102020204" pitchFamily="34" charset="0"/>
              </a:rPr>
              <a:t>Pollock F = 0.18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Franklin Gothic Book" panose="020B0503020102020204" pitchFamily="34" charset="0"/>
              </a:rPr>
              <a:t>Flounder F = 0.01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33FF"/>
                </a:solidFill>
                <a:latin typeface="Franklin Gothic Book" panose="020B0503020102020204" pitchFamily="34" charset="0"/>
              </a:rPr>
              <a:t>Pollock F = 0.25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33FF"/>
                </a:solidFill>
                <a:latin typeface="Franklin Gothic Book" panose="020B0503020102020204" pitchFamily="34" charset="0"/>
              </a:rPr>
              <a:t>Flounder F = 0.5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altLang="en-US" sz="2800">
                <a:latin typeface="Franklin Gothic Book" panose="020B0503020102020204" pitchFamily="34" charset="0"/>
              </a:rPr>
              <a:t>Project overview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algn="ctr">
              <a:lnSpc>
                <a:spcPct val="80000"/>
              </a:lnSpc>
              <a:buClr>
                <a:srgbClr val="FFFFCC"/>
              </a:buClr>
              <a:buSzPct val="75000"/>
              <a:buFontTx/>
              <a:buNone/>
            </a:pPr>
            <a:r>
              <a:rPr lang="en-US" altLang="en-US" sz="2800">
                <a:latin typeface="Franklin Gothic Book" panose="020B0503020102020204" pitchFamily="34" charset="0"/>
              </a:rPr>
              <a:t>Multispecies age-structured assessment (MSASA)</a:t>
            </a:r>
            <a:r>
              <a:rPr lang="en-US" altLang="en-US" sz="240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</a:p>
          <a:p>
            <a:pPr algn="ctr">
              <a:lnSpc>
                <a:spcPct val="80000"/>
              </a:lnSpc>
              <a:buClr>
                <a:srgbClr val="FFFFCC"/>
              </a:buClr>
              <a:buSzPct val="75000"/>
              <a:buFontTx/>
              <a:buNone/>
            </a:pPr>
            <a:endParaRPr lang="en-US" altLang="en-US" sz="240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ctr">
              <a:lnSpc>
                <a:spcPct val="80000"/>
              </a:lnSpc>
              <a:buClr>
                <a:srgbClr val="FFFFCC"/>
              </a:buClr>
              <a:buSzPct val="75000"/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Franklin Gothic Book" panose="020B0503020102020204" pitchFamily="34" charset="0"/>
              </a:rPr>
              <a:t>Estimates flexible predation from:</a:t>
            </a:r>
          </a:p>
          <a:p>
            <a:pPr algn="ctr">
              <a:lnSpc>
                <a:spcPct val="80000"/>
              </a:lnSpc>
              <a:buClr>
                <a:srgbClr val="FFFFCC"/>
              </a:buClr>
              <a:buSzPct val="75000"/>
              <a:buFontTx/>
              <a:buNone/>
            </a:pPr>
            <a:endParaRPr lang="en-US" altLang="en-US" sz="240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ctr">
              <a:lnSpc>
                <a:spcPct val="80000"/>
              </a:lnSpc>
              <a:buClr>
                <a:srgbClr val="008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chemeClr val="tx2"/>
                </a:solidFill>
                <a:latin typeface="Franklin Gothic Book" panose="020B0503020102020204" pitchFamily="34" charset="0"/>
              </a:rPr>
              <a:t>predator and prey abundances</a:t>
            </a:r>
          </a:p>
          <a:p>
            <a:pPr algn="ctr">
              <a:lnSpc>
                <a:spcPct val="80000"/>
              </a:lnSpc>
              <a:buClr>
                <a:srgbClr val="008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chemeClr val="tx2"/>
                </a:solidFill>
                <a:latin typeface="Franklin Gothic Book" panose="020B0503020102020204" pitchFamily="34" charset="0"/>
              </a:rPr>
              <a:t>prey species preference</a:t>
            </a:r>
          </a:p>
          <a:p>
            <a:pPr algn="ctr">
              <a:lnSpc>
                <a:spcPct val="80000"/>
              </a:lnSpc>
              <a:buClr>
                <a:srgbClr val="0080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400">
                <a:solidFill>
                  <a:schemeClr val="tx2"/>
                </a:solidFill>
                <a:latin typeface="Franklin Gothic Book" panose="020B0503020102020204" pitchFamily="34" charset="0"/>
              </a:rPr>
              <a:t>prey size preference</a:t>
            </a:r>
          </a:p>
          <a:p>
            <a:pPr algn="ctr">
              <a:lnSpc>
                <a:spcPct val="80000"/>
              </a:lnSpc>
              <a:buClr>
                <a:srgbClr val="FFFFCC"/>
              </a:buClr>
              <a:buSzPct val="75000"/>
              <a:buFontTx/>
              <a:buNone/>
            </a:pPr>
            <a:endParaRPr lang="en-US" altLang="en-US" sz="240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28004" name="Picture 4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6" name="Line 6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gray">
          <a:xfrm>
            <a:off x="1295400" y="47244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Fitted to indices of catch, survey, and stomach-content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812800" y="1574800"/>
          <a:ext cx="75184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08963" name="Picture 3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964" name="Line 4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08965" name="Line 5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08966" name="Rectangle 6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808967" name="Text Box 7"/>
          <p:cNvSpPr txBox="1">
            <a:spLocks noChangeArrowheads="1"/>
          </p:cNvSpPr>
          <p:nvPr/>
        </p:nvSpPr>
        <p:spPr bwMode="gray">
          <a:xfrm>
            <a:off x="6689725" y="64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endParaRPr lang="en-US" altLang="en-US"/>
          </a:p>
        </p:txBody>
      </p:sp>
      <p:sp>
        <p:nvSpPr>
          <p:cNvPr id="808969" name="Text Box 9"/>
          <p:cNvSpPr txBox="1">
            <a:spLocks noChangeArrowheads="1"/>
          </p:cNvSpPr>
          <p:nvPr/>
        </p:nvSpPr>
        <p:spPr bwMode="gray">
          <a:xfrm>
            <a:off x="5334000" y="2362200"/>
            <a:ext cx="259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Franklin Gothic Book" panose="020B0503020102020204" pitchFamily="34" charset="0"/>
              </a:rPr>
              <a:t>Pollock F = 0.18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Franklin Gothic Book" panose="020B0503020102020204" pitchFamily="34" charset="0"/>
              </a:rPr>
              <a:t>Flounder F = 0.01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812800" y="1574800"/>
          <a:ext cx="75184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1011" name="Picture 3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1012" name="Line 4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11013" name="Line 5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11014" name="Rectangle 6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811015" name="Text Box 7"/>
          <p:cNvSpPr txBox="1">
            <a:spLocks noChangeArrowheads="1"/>
          </p:cNvSpPr>
          <p:nvPr/>
        </p:nvSpPr>
        <p:spPr bwMode="gray">
          <a:xfrm>
            <a:off x="6689725" y="64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endParaRPr lang="en-US" altLang="en-US"/>
          </a:p>
        </p:txBody>
      </p:sp>
      <p:sp>
        <p:nvSpPr>
          <p:cNvPr id="811016" name="Text Box 8"/>
          <p:cNvSpPr txBox="1">
            <a:spLocks noChangeArrowheads="1"/>
          </p:cNvSpPr>
          <p:nvPr/>
        </p:nvSpPr>
        <p:spPr bwMode="gray">
          <a:xfrm>
            <a:off x="2286000" y="2286000"/>
            <a:ext cx="25908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Pollock F = 0.18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Flounder F = 0.01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33FF"/>
                </a:solidFill>
              </a:rPr>
              <a:t>Pollock F = 0.25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33FF"/>
                </a:solidFill>
              </a:rPr>
              <a:t>Flounder F = 0.2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299" name="Picture 3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3300" name="Line 4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23301" name="Line 5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23302" name="Rectangle 6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823303" name="Text Box 7"/>
          <p:cNvSpPr txBox="1">
            <a:spLocks noChangeArrowheads="1"/>
          </p:cNvSpPr>
          <p:nvPr/>
        </p:nvSpPr>
        <p:spPr bwMode="gray">
          <a:xfrm>
            <a:off x="6689725" y="64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endParaRPr lang="en-US" altLang="en-US"/>
          </a:p>
        </p:txBody>
      </p:sp>
      <p:sp>
        <p:nvSpPr>
          <p:cNvPr id="823306" name="Text Box 10"/>
          <p:cNvSpPr txBox="1">
            <a:spLocks noChangeArrowheads="1"/>
          </p:cNvSpPr>
          <p:nvPr/>
        </p:nvSpPr>
        <p:spPr bwMode="gray">
          <a:xfrm>
            <a:off x="1219200" y="2667000"/>
            <a:ext cx="6858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latin typeface="Franklin Gothic Book" panose="020B0503020102020204" pitchFamily="34" charset="0"/>
              </a:rPr>
              <a:t>Efforts to rebuild pollock stocks in the Gulf of Alaska </a:t>
            </a:r>
            <a:r>
              <a:rPr lang="en-US" altLang="en-US" sz="2400" i="1">
                <a:latin typeface="Franklin Gothic Book" panose="020B0503020102020204" pitchFamily="34" charset="0"/>
              </a:rPr>
              <a:t>may</a:t>
            </a:r>
            <a:r>
              <a:rPr lang="en-US" altLang="en-US" sz="2400">
                <a:latin typeface="Franklin Gothic Book" panose="020B0503020102020204" pitchFamily="34" charset="0"/>
              </a:rPr>
              <a:t> be able to focus on manipulating predation via fishing pressure on flounder, and might not require significant reductions in pollock fishing quotas.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346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47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25348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25349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Completion of 2009 – 2010 work</a:t>
            </a:r>
          </a:p>
        </p:txBody>
      </p:sp>
      <p:sp>
        <p:nvSpPr>
          <p:cNvPr id="825350" name="Text Box 6"/>
          <p:cNvSpPr txBox="1">
            <a:spLocks noChangeArrowheads="1"/>
          </p:cNvSpPr>
          <p:nvPr/>
        </p:nvSpPr>
        <p:spPr bwMode="gray">
          <a:xfrm>
            <a:off x="6689725" y="64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endParaRPr lang="en-US" altLang="en-US"/>
          </a:p>
        </p:txBody>
      </p:sp>
      <p:sp>
        <p:nvSpPr>
          <p:cNvPr id="825351" name="Text Box 7"/>
          <p:cNvSpPr txBox="1">
            <a:spLocks noChangeArrowheads="1"/>
          </p:cNvSpPr>
          <p:nvPr/>
        </p:nvSpPr>
        <p:spPr bwMode="gray">
          <a:xfrm>
            <a:off x="1295400" y="1889125"/>
            <a:ext cx="6858000" cy="34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latin typeface="Franklin Gothic Book" panose="020B0503020102020204" pitchFamily="34" charset="0"/>
              </a:rPr>
              <a:t>Housekeeping</a:t>
            </a:r>
          </a:p>
          <a:p>
            <a:pPr algn="ctr">
              <a:spcBef>
                <a:spcPct val="50000"/>
              </a:spcBef>
            </a:pPr>
            <a:endParaRPr lang="en-US" altLang="en-US">
              <a:latin typeface="Franklin Gothic Book" panose="020B05030201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Improved estimates of halibut and sea lion abundances</a:t>
            </a:r>
          </a:p>
          <a:p>
            <a:pPr algn="ctr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Effect of ingestion variability</a:t>
            </a:r>
          </a:p>
          <a:p>
            <a:pPr algn="ctr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Weights for sea lion objective function elements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endParaRPr lang="en-US" altLang="en-US" sz="240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394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7395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27396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27397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Future Work</a:t>
            </a:r>
          </a:p>
        </p:txBody>
      </p:sp>
      <p:sp>
        <p:nvSpPr>
          <p:cNvPr id="827398" name="Text Box 6"/>
          <p:cNvSpPr txBox="1">
            <a:spLocks noChangeArrowheads="1"/>
          </p:cNvSpPr>
          <p:nvPr/>
        </p:nvSpPr>
        <p:spPr bwMode="gray">
          <a:xfrm>
            <a:off x="6689725" y="64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endParaRPr lang="en-US" altLang="en-US"/>
          </a:p>
        </p:txBody>
      </p:sp>
      <p:sp>
        <p:nvSpPr>
          <p:cNvPr id="827399" name="Text Box 7"/>
          <p:cNvSpPr txBox="1">
            <a:spLocks noChangeArrowheads="1"/>
          </p:cNvSpPr>
          <p:nvPr/>
        </p:nvSpPr>
        <p:spPr bwMode="gray">
          <a:xfrm>
            <a:off x="1295400" y="2395538"/>
            <a:ext cx="68580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latin typeface="Franklin Gothic Book" panose="020B0503020102020204" pitchFamily="34" charset="0"/>
              </a:rPr>
              <a:t>Medium Upgrades</a:t>
            </a:r>
          </a:p>
          <a:p>
            <a:pPr algn="ctr">
              <a:spcBef>
                <a:spcPct val="50000"/>
              </a:spcBef>
            </a:pPr>
            <a:endParaRPr lang="en-US" altLang="en-US">
              <a:latin typeface="Franklin Gothic Book" panose="020B0503020102020204" pitchFamily="34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Explore different predator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en-US" altLang="en-US" sz="2400">
                <a:latin typeface="Franklin Gothic Book" panose="020B0503020102020204" pitchFamily="34" charset="0"/>
              </a:rPr>
              <a:t>functional responses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42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43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29444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29445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Future Work</a:t>
            </a:r>
          </a:p>
        </p:txBody>
      </p:sp>
      <p:sp>
        <p:nvSpPr>
          <p:cNvPr id="829446" name="Text Box 6"/>
          <p:cNvSpPr txBox="1">
            <a:spLocks noChangeArrowheads="1"/>
          </p:cNvSpPr>
          <p:nvPr/>
        </p:nvSpPr>
        <p:spPr bwMode="gray">
          <a:xfrm>
            <a:off x="6689725" y="64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endParaRPr lang="en-US" altLang="en-US"/>
          </a:p>
        </p:txBody>
      </p:sp>
      <p:sp>
        <p:nvSpPr>
          <p:cNvPr id="829447" name="Text Box 7"/>
          <p:cNvSpPr txBox="1">
            <a:spLocks noChangeArrowheads="1"/>
          </p:cNvSpPr>
          <p:nvPr/>
        </p:nvSpPr>
        <p:spPr bwMode="gray">
          <a:xfrm>
            <a:off x="1295400" y="1889125"/>
            <a:ext cx="6858000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Franklin Gothic Book" panose="020B0503020102020204" pitchFamily="34" charset="0"/>
              </a:rPr>
              <a:t>Major Project</a:t>
            </a:r>
          </a:p>
          <a:p>
            <a:pPr>
              <a:spcBef>
                <a:spcPct val="50000"/>
              </a:spcBef>
            </a:pPr>
            <a:endParaRPr lang="en-US" altLang="en-US">
              <a:latin typeface="Franklin Gothic Book" panose="020B0503020102020204" pitchFamily="34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Analysis of model error structure</a:t>
            </a:r>
          </a:p>
          <a:p>
            <a:pPr lvl="1">
              <a:spcBef>
                <a:spcPct val="50000"/>
              </a:spcBef>
              <a:buClr>
                <a:srgbClr val="3366FF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Introduce variability into selected indices of catch, survey, or stomach contents</a:t>
            </a:r>
          </a:p>
          <a:p>
            <a:pPr lvl="1">
              <a:spcBef>
                <a:spcPct val="50000"/>
              </a:spcBef>
              <a:buClr>
                <a:srgbClr val="3366FF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Estimate parameters from modified indices</a:t>
            </a:r>
          </a:p>
          <a:p>
            <a:pPr lvl="1">
              <a:spcBef>
                <a:spcPct val="50000"/>
              </a:spcBef>
              <a:buClr>
                <a:srgbClr val="3366FF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Repeat for multiple runs to determine variance stemming from data as well as model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490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1491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31492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831493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Final Goal</a:t>
            </a:r>
          </a:p>
        </p:txBody>
      </p:sp>
      <p:sp>
        <p:nvSpPr>
          <p:cNvPr id="831494" name="Text Box 6"/>
          <p:cNvSpPr txBox="1">
            <a:spLocks noChangeArrowheads="1"/>
          </p:cNvSpPr>
          <p:nvPr/>
        </p:nvSpPr>
        <p:spPr bwMode="gray">
          <a:xfrm>
            <a:off x="6689725" y="64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endParaRPr lang="en-US" altLang="en-US"/>
          </a:p>
        </p:txBody>
      </p:sp>
      <p:sp>
        <p:nvSpPr>
          <p:cNvPr id="831496" name="Text Box 8"/>
          <p:cNvSpPr txBox="1">
            <a:spLocks noChangeArrowheads="1"/>
          </p:cNvSpPr>
          <p:nvPr/>
        </p:nvSpPr>
        <p:spPr bwMode="gray">
          <a:xfrm>
            <a:off x="1143000" y="2362200"/>
            <a:ext cx="6934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latin typeface="Franklin Gothic Book" panose="020B0503020102020204" pitchFamily="34" charset="0"/>
              </a:rPr>
              <a:t>Use multispecies age-structured assessment to develop new fisheries management strategies to assist in rebuilding pollock stocks in the Gulf of Alaska.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Franklin Gothic Book" panose="020B0503020102020204" pitchFamily="34" charset="0"/>
              </a:rPr>
              <a:t>Acknowledgements</a:t>
            </a:r>
          </a:p>
        </p:txBody>
      </p:sp>
      <p:sp>
        <p:nvSpPr>
          <p:cNvPr id="77824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458200" cy="4525963"/>
          </a:xfrm>
          <a:noFill/>
          <a:ln/>
        </p:spPr>
        <p:txBody>
          <a:bodyPr/>
          <a:lstStyle/>
          <a:p>
            <a:pPr>
              <a:buClr>
                <a:srgbClr val="0099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Franklin Gothic Book" panose="020B0503020102020204" pitchFamily="34" charset="0"/>
              </a:rPr>
              <a:t>Dr. Terrance J. Quinn II</a:t>
            </a:r>
          </a:p>
          <a:p>
            <a:pPr>
              <a:buClr>
                <a:srgbClr val="0099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Franklin Gothic Book" panose="020B0503020102020204" pitchFamily="34" charset="0"/>
              </a:rPr>
              <a:t>Dr Jeremy Collie</a:t>
            </a:r>
          </a:p>
          <a:p>
            <a:pPr>
              <a:buClr>
                <a:srgbClr val="0099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Franklin Gothic Book" panose="020B0503020102020204" pitchFamily="34" charset="0"/>
              </a:rPr>
              <a:t>Dr. Susan Sugai- Sea Grant</a:t>
            </a:r>
          </a:p>
          <a:p>
            <a:pPr>
              <a:buClr>
                <a:srgbClr val="0099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Franklin Gothic Book" panose="020B0503020102020204" pitchFamily="34" charset="0"/>
              </a:rPr>
              <a:t>AFSC: Drs. Jim Ianelli, Sarah Gaichas, Kerim Aydin</a:t>
            </a:r>
          </a:p>
          <a:p>
            <a:pPr>
              <a:buClr>
                <a:srgbClr val="0099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Franklin Gothic Book" panose="020B0503020102020204" pitchFamily="34" charset="0"/>
              </a:rPr>
              <a:t>Kiersten Curti- University of Rhode Island</a:t>
            </a:r>
          </a:p>
          <a:p>
            <a:pPr>
              <a:buClr>
                <a:srgbClr val="0099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Franklin Gothic Book" panose="020B0503020102020204" pitchFamily="34" charset="0"/>
              </a:rPr>
              <a:t>Doug Kinzey – University of Washington</a:t>
            </a:r>
          </a:p>
          <a:p>
            <a:pPr>
              <a:buClr>
                <a:srgbClr val="009900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Franklin Gothic Book" panose="020B0503020102020204" pitchFamily="34" charset="0"/>
              </a:rPr>
              <a:t>PCCRC</a:t>
            </a:r>
          </a:p>
        </p:txBody>
      </p:sp>
      <p:sp>
        <p:nvSpPr>
          <p:cNvPr id="778244" name="Line 4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78245" name="Line 5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pic>
        <p:nvPicPr>
          <p:cNvPr id="778254" name="Picture 14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altLang="en-US" sz="2800">
                <a:latin typeface="Franklin Gothic Book" panose="020B0503020102020204" pitchFamily="34" charset="0"/>
              </a:rPr>
              <a:t>Project overview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algn="ctr">
              <a:lnSpc>
                <a:spcPct val="80000"/>
              </a:lnSpc>
              <a:buClr>
                <a:srgbClr val="FFFFCC"/>
              </a:buClr>
              <a:buSzPct val="75000"/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Franklin Gothic Book" panose="020B0503020102020204" pitchFamily="34" charset="0"/>
              </a:rPr>
              <a:t>Initial model construct: Gulf of Alaska</a:t>
            </a:r>
          </a:p>
        </p:txBody>
      </p:sp>
      <p:pic>
        <p:nvPicPr>
          <p:cNvPr id="782340" name="Picture 4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2341" name="Line 5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82342" name="Line 6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82344" name="Rectangle 8"/>
          <p:cNvSpPr>
            <a:spLocks noChangeArrowheads="1"/>
          </p:cNvSpPr>
          <p:nvPr/>
        </p:nvSpPr>
        <p:spPr bwMode="auto">
          <a:xfrm>
            <a:off x="2133600" y="23622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>
                <a:solidFill>
                  <a:schemeClr val="accent2"/>
                </a:solidFill>
                <a:latin typeface="Franklin Gothic Book" panose="020B0503020102020204" pitchFamily="34" charset="0"/>
              </a:rPr>
              <a:t>Pacific Cod</a:t>
            </a:r>
            <a:r>
              <a:rPr lang="en-US" altLang="en-US" sz="2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sz="2400">
                <a:solidFill>
                  <a:schemeClr val="tx2"/>
                </a:solidFill>
                <a:latin typeface="Franklin Gothic Book" panose="020B0503020102020204" pitchFamily="34" charset="0"/>
              </a:rPr>
              <a:t>(</a:t>
            </a:r>
            <a:r>
              <a:rPr lang="en-US" altLang="en-US" sz="2400" i="1">
                <a:solidFill>
                  <a:schemeClr val="tx2"/>
                </a:solidFill>
                <a:latin typeface="Franklin Gothic Book" panose="020B0503020102020204" pitchFamily="34" charset="0"/>
              </a:rPr>
              <a:t>Gadus macrocephalus)</a:t>
            </a:r>
          </a:p>
        </p:txBody>
      </p:sp>
      <p:sp>
        <p:nvSpPr>
          <p:cNvPr id="782345" name="Text Box 9"/>
          <p:cNvSpPr txBox="1">
            <a:spLocks noChangeArrowheads="1"/>
          </p:cNvSpPr>
          <p:nvPr/>
        </p:nvSpPr>
        <p:spPr bwMode="auto">
          <a:xfrm>
            <a:off x="609600" y="38100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accent2"/>
                </a:solidFill>
                <a:latin typeface="Franklin Gothic Book" panose="020B0503020102020204" pitchFamily="34" charset="0"/>
              </a:rPr>
              <a:t>Arrowtooth Flounder</a:t>
            </a:r>
            <a:r>
              <a:rPr lang="en-US" altLang="en-US" sz="240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sz="2400" i="1">
                <a:solidFill>
                  <a:schemeClr val="tx2"/>
                </a:solidFill>
                <a:latin typeface="Franklin Gothic Book" panose="020B0503020102020204" pitchFamily="34" charset="0"/>
              </a:rPr>
              <a:t>(Atheresthes stomias)</a:t>
            </a:r>
            <a:endParaRPr lang="en-US" altLang="en-US" sz="240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82346" name="Text Box 10"/>
          <p:cNvSpPr txBox="1">
            <a:spLocks noChangeArrowheads="1"/>
          </p:cNvSpPr>
          <p:nvPr/>
        </p:nvSpPr>
        <p:spPr bwMode="auto">
          <a:xfrm>
            <a:off x="4572000" y="3733800"/>
            <a:ext cx="4191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chemeClr val="accent2"/>
                </a:solidFill>
                <a:latin typeface="Franklin Gothic Book" panose="020B0503020102020204" pitchFamily="34" charset="0"/>
              </a:rPr>
              <a:t>Walleye Pollock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i="1">
                <a:solidFill>
                  <a:schemeClr val="tx2"/>
                </a:solidFill>
                <a:latin typeface="Franklin Gothic Book" panose="020B0503020102020204" pitchFamily="34" charset="0"/>
              </a:rPr>
              <a:t>(Theragra chalcogramma)</a:t>
            </a:r>
            <a:endParaRPr lang="en-US" altLang="en-US" sz="240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82347" name="AutoShape 11"/>
          <p:cNvSpPr>
            <a:spLocks noChangeArrowheads="1"/>
          </p:cNvSpPr>
          <p:nvPr/>
        </p:nvSpPr>
        <p:spPr bwMode="gray">
          <a:xfrm rot="1241727">
            <a:off x="2667000" y="28956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2348" name="AutoShape 12"/>
          <p:cNvSpPr>
            <a:spLocks noChangeArrowheads="1"/>
          </p:cNvSpPr>
          <p:nvPr/>
        </p:nvSpPr>
        <p:spPr bwMode="gray">
          <a:xfrm rot="-1381523">
            <a:off x="5867400" y="28956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2349" name="AutoShape 13"/>
          <p:cNvSpPr>
            <a:spLocks noChangeArrowheads="1"/>
          </p:cNvSpPr>
          <p:nvPr/>
        </p:nvSpPr>
        <p:spPr bwMode="gray">
          <a:xfrm>
            <a:off x="3886200" y="39624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2350" name="AutoShape 14"/>
          <p:cNvSpPr>
            <a:spLocks noChangeArrowheads="1"/>
          </p:cNvSpPr>
          <p:nvPr/>
        </p:nvSpPr>
        <p:spPr bwMode="gray">
          <a:xfrm rot="10800000">
            <a:off x="1524000" y="4572000"/>
            <a:ext cx="990600" cy="7620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0 h 21600"/>
              <a:gd name="T6" fmla="*/ 2700 w 21600"/>
              <a:gd name="T7" fmla="*/ 10799 h 21600"/>
              <a:gd name="T8" fmla="*/ 10800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FF33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2351" name="AutoShape 15"/>
          <p:cNvSpPr>
            <a:spLocks noChangeArrowheads="1"/>
          </p:cNvSpPr>
          <p:nvPr/>
        </p:nvSpPr>
        <p:spPr bwMode="gray">
          <a:xfrm rot="10800000">
            <a:off x="6172200" y="4572000"/>
            <a:ext cx="990600" cy="7620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800 w 21600"/>
              <a:gd name="T5" fmla="*/ 0 h 21600"/>
              <a:gd name="T6" fmla="*/ 2700 w 21600"/>
              <a:gd name="T7" fmla="*/ 10799 h 21600"/>
              <a:gd name="T8" fmla="*/ 10800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99FF33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5" grpId="0"/>
      <p:bldP spid="7823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altLang="en-US" sz="2800">
                <a:latin typeface="Franklin Gothic Book" panose="020B0503020102020204" pitchFamily="34" charset="0"/>
              </a:rPr>
              <a:t>PCCRC funding July 2009</a:t>
            </a:r>
          </a:p>
        </p:txBody>
      </p:sp>
      <p:pic>
        <p:nvPicPr>
          <p:cNvPr id="703492" name="Picture 4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3493" name="Line 5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03494" name="Line 6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034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467600" cy="3810000"/>
          </a:xfrm>
          <a:noFill/>
          <a:ln/>
        </p:spPr>
        <p:txBody>
          <a:bodyPr/>
          <a:lstStyle/>
          <a:p>
            <a:pPr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en-US" altLang="en-US" sz="2800">
                <a:latin typeface="Franklin Gothic Book" panose="020B0503020102020204" pitchFamily="34" charset="0"/>
              </a:rPr>
              <a:t>Continue model development</a:t>
            </a:r>
            <a:r>
              <a:rPr lang="en-US" altLang="en-US">
                <a:latin typeface="Franklin Gothic Book" panose="020B0503020102020204" pitchFamily="34" charset="0"/>
              </a:rPr>
              <a:t>:</a:t>
            </a:r>
          </a:p>
          <a:p>
            <a:pPr>
              <a:buClr>
                <a:srgbClr val="008000"/>
              </a:buClr>
              <a:buFont typeface="Wingdings" panose="05000000000000000000" pitchFamily="2" charset="2"/>
              <a:buNone/>
            </a:pPr>
            <a:endParaRPr lang="en-US" altLang="en-US" sz="2800">
              <a:latin typeface="Franklin Gothic Book" panose="020B0503020102020204" pitchFamily="34" charset="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800">
                <a:latin typeface="Franklin Gothic Book" panose="020B0503020102020204" pitchFamily="34" charset="0"/>
              </a:rPr>
              <a:t>Addition of new predators for complete pollock predator profile</a:t>
            </a:r>
          </a:p>
          <a:p>
            <a:pPr>
              <a:buClr>
                <a:srgbClr val="008000"/>
              </a:buClr>
              <a:buFont typeface="Wingdings" panose="05000000000000000000" pitchFamily="2" charset="2"/>
              <a:buNone/>
            </a:pPr>
            <a:endParaRPr lang="en-US" altLang="en-US" sz="1800">
              <a:latin typeface="Franklin Gothic Book" panose="020B0503020102020204" pitchFamily="34" charset="0"/>
            </a:endParaRP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800">
                <a:latin typeface="Franklin Gothic Book" panose="020B0503020102020204" pitchFamily="34" charset="0"/>
              </a:rPr>
              <a:t>Assess implications of multispecies interactions on fisheries management strategies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3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3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3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3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40" name="Picture 4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5541" name="Line 5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05542" name="Line 6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05544" name="Rectangle 8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705548" name="Text Box 12"/>
          <p:cNvSpPr txBox="1">
            <a:spLocks noChangeArrowheads="1"/>
          </p:cNvSpPr>
          <p:nvPr/>
        </p:nvSpPr>
        <p:spPr bwMode="gray">
          <a:xfrm>
            <a:off x="762000" y="1905000"/>
            <a:ext cx="7543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Franklin Gothic Book" panose="020B0503020102020204" pitchFamily="34" charset="0"/>
              </a:rPr>
              <a:t>Major model revision:</a:t>
            </a:r>
          </a:p>
          <a:p>
            <a:pPr>
              <a:spcBef>
                <a:spcPct val="50000"/>
              </a:spcBef>
            </a:pPr>
            <a:endParaRPr lang="en-US" altLang="en-US" sz="1600">
              <a:latin typeface="Franklin Gothic Book" panose="020B0503020102020204" pitchFamily="34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Rewriting of model code structure: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Facilitate ease of predator additions/removals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Reduce model run-time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386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4387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84388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84389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784390" name="Text Box 6"/>
          <p:cNvSpPr txBox="1">
            <a:spLocks noChangeArrowheads="1"/>
          </p:cNvSpPr>
          <p:nvPr/>
        </p:nvSpPr>
        <p:spPr bwMode="gray">
          <a:xfrm>
            <a:off x="762000" y="1690688"/>
            <a:ext cx="7543800" cy="38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Franklin Gothic Book" panose="020B0503020102020204" pitchFamily="34" charset="0"/>
              </a:rPr>
              <a:t>Major model revision: CJFAS recommendations</a:t>
            </a:r>
          </a:p>
          <a:p>
            <a:pPr>
              <a:spcBef>
                <a:spcPct val="50000"/>
              </a:spcBef>
            </a:pPr>
            <a:endParaRPr lang="en-US" altLang="en-US" sz="2000">
              <a:latin typeface="Franklin Gothic Book" panose="020B0503020102020204" pitchFamily="34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Explicit statement of model assumptions: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weight/ingestion/gear selectivity/catchability are all constant;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Code rewritten to simplify and remove redundancies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Re-analyze stomach-content data to provide better    weightings in the objective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434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6435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86436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86437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gray">
          <a:xfrm>
            <a:off x="838200" y="1643063"/>
            <a:ext cx="75438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latin typeface="Franklin Gothic Book" panose="020B0503020102020204" pitchFamily="34" charset="0"/>
              </a:rPr>
              <a:t>Results of CJFAS recommendations</a:t>
            </a:r>
          </a:p>
          <a:p>
            <a:pPr algn="ctr">
              <a:spcBef>
                <a:spcPct val="50000"/>
              </a:spcBef>
            </a:pPr>
            <a:endParaRPr lang="en-US" altLang="en-US" sz="2800">
              <a:latin typeface="Franklin Gothic Book" panose="020B0503020102020204" pitchFamily="34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2400">
                <a:latin typeface="Franklin Gothic Book" panose="020B0503020102020204" pitchFamily="34" charset="0"/>
              </a:rPr>
              <a:t>More efficient and statistically sound model</a:t>
            </a:r>
          </a:p>
          <a:p>
            <a:pPr algn="ctr">
              <a:spcBef>
                <a:spcPct val="50000"/>
              </a:spcBef>
            </a:pPr>
            <a:endParaRPr lang="en-US" altLang="en-US" sz="2000">
              <a:latin typeface="Franklin Gothic Book" panose="020B05030201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>
                <a:latin typeface="Franklin Gothic Book" panose="020B0503020102020204" pitchFamily="34" charset="0"/>
              </a:rPr>
              <a:t>Clear progression of MSASA from concept to practical application</a:t>
            </a:r>
          </a:p>
          <a:p>
            <a:pPr algn="ctr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6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6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6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6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82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483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88484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88485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788486" name="Text Box 6"/>
          <p:cNvSpPr txBox="1">
            <a:spLocks noChangeArrowheads="1"/>
          </p:cNvSpPr>
          <p:nvPr/>
        </p:nvSpPr>
        <p:spPr bwMode="gray">
          <a:xfrm>
            <a:off x="914400" y="1905000"/>
            <a:ext cx="7543800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Franklin Gothic Book" panose="020B0503020102020204" pitchFamily="34" charset="0"/>
              </a:rPr>
              <a:t>Data gathering</a:t>
            </a:r>
          </a:p>
          <a:p>
            <a:pPr algn="ctr">
              <a:spcBef>
                <a:spcPct val="50000"/>
              </a:spcBef>
            </a:pPr>
            <a:endParaRPr lang="en-US" altLang="en-US" sz="1600">
              <a:latin typeface="Franklin Gothic Book" panose="020B0503020102020204" pitchFamily="34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Travel to AFSC in Seattle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Newly revised stomach-data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Consultation on better stomach analysis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Steller sea lion data</a:t>
            </a:r>
          </a:p>
          <a:p>
            <a:pPr algn="ctr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530" name="Picture 2" descr="fish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33400"/>
            <a:ext cx="941388" cy="873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0531" name="Line 3"/>
          <p:cNvSpPr>
            <a:spLocks noChangeShapeType="1"/>
          </p:cNvSpPr>
          <p:nvPr/>
        </p:nvSpPr>
        <p:spPr bwMode="gray">
          <a:xfrm>
            <a:off x="1295400" y="1371600"/>
            <a:ext cx="6858000" cy="0"/>
          </a:xfrm>
          <a:prstGeom prst="line">
            <a:avLst/>
          </a:prstGeom>
          <a:noFill/>
          <a:ln w="25400" cap="rnd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90532" name="Line 4"/>
          <p:cNvSpPr>
            <a:spLocks noChangeShapeType="1"/>
          </p:cNvSpPr>
          <p:nvPr/>
        </p:nvSpPr>
        <p:spPr bwMode="gray">
          <a:xfrm>
            <a:off x="1295400" y="6400800"/>
            <a:ext cx="6858000" cy="0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endParaRPr lang="en-US"/>
          </a:p>
        </p:txBody>
      </p:sp>
      <p:sp>
        <p:nvSpPr>
          <p:cNvPr id="790533" name="Rectangle 5"/>
          <p:cNvSpPr>
            <a:spLocks noRot="1" noChangeArrowheads="1"/>
          </p:cNvSpPr>
          <p:nvPr/>
        </p:nvSpPr>
        <p:spPr bwMode="auto">
          <a:xfrm>
            <a:off x="609600" y="533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Franklin Gothic Book" panose="020B0503020102020204" pitchFamily="34" charset="0"/>
              </a:rPr>
              <a:t>Primary accomplishments</a:t>
            </a:r>
          </a:p>
        </p:txBody>
      </p:sp>
      <p:sp>
        <p:nvSpPr>
          <p:cNvPr id="790534" name="Text Box 6"/>
          <p:cNvSpPr txBox="1">
            <a:spLocks noChangeArrowheads="1"/>
          </p:cNvSpPr>
          <p:nvPr/>
        </p:nvSpPr>
        <p:spPr bwMode="gray">
          <a:xfrm>
            <a:off x="914400" y="2270125"/>
            <a:ext cx="7543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Franklin Gothic Book" panose="020B0503020102020204" pitchFamily="34" charset="0"/>
              </a:rPr>
              <a:t>Addition of halibut as model predator</a:t>
            </a:r>
          </a:p>
          <a:p>
            <a:pPr algn="ctr">
              <a:spcBef>
                <a:spcPct val="50000"/>
              </a:spcBef>
            </a:pPr>
            <a:endParaRPr lang="en-US" altLang="en-US" sz="1600">
              <a:latin typeface="Franklin Gothic Book" panose="020B0503020102020204" pitchFamily="34" charset="0"/>
            </a:endParaRP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Distinct weights/ingestion-at-age per year</a:t>
            </a:r>
          </a:p>
          <a:p>
            <a:pPr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400">
                <a:latin typeface="Franklin Gothic Book" panose="020B0503020102020204" pitchFamily="34" charset="0"/>
              </a:rPr>
              <a:t>Abundances input from stock assessment</a:t>
            </a:r>
          </a:p>
          <a:p>
            <a:pPr algn="ctr">
              <a:spcBef>
                <a:spcPct val="50000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endParaRPr lang="en-US" altLang="en-US" sz="240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1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1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10995</TotalTime>
  <Words>686</Words>
  <Application>Microsoft Office PowerPoint</Application>
  <PresentationFormat>On-screen Show (4:3)</PresentationFormat>
  <Paragraphs>182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Times New Roman</vt:lpstr>
      <vt:lpstr>Arial</vt:lpstr>
      <vt:lpstr>Franklin Gothic Book</vt:lpstr>
      <vt:lpstr>Wingdings</vt:lpstr>
      <vt:lpstr>Default Design</vt:lpstr>
      <vt:lpstr>PowerPoint Presentation</vt:lpstr>
      <vt:lpstr>Project overview</vt:lpstr>
      <vt:lpstr>Project overview</vt:lpstr>
      <vt:lpstr>PCCRC funding July 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subject/>
  <dc:creator>River</dc:creator>
  <cp:keywords/>
  <dc:description/>
  <cp:lastModifiedBy>Keith Criddle</cp:lastModifiedBy>
  <cp:revision>367</cp:revision>
  <dcterms:created xsi:type="dcterms:W3CDTF">2006-01-19T04:22:35Z</dcterms:created>
  <dcterms:modified xsi:type="dcterms:W3CDTF">2016-02-18T03:27:27Z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TC011368011033</vt:lpwstr>
  </property>
</Properties>
</file>